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7"/>
  </p:notesMasterIdLst>
  <p:handoutMasterIdLst>
    <p:handoutMasterId r:id="rId108"/>
  </p:handoutMasterIdLst>
  <p:sldIdLst>
    <p:sldId id="1131" r:id="rId2"/>
    <p:sldId id="815" r:id="rId3"/>
    <p:sldId id="997" r:id="rId4"/>
    <p:sldId id="984" r:id="rId5"/>
    <p:sldId id="1094" r:id="rId6"/>
    <p:sldId id="985" r:id="rId7"/>
    <p:sldId id="986" r:id="rId8"/>
    <p:sldId id="1114" r:id="rId9"/>
    <p:sldId id="871" r:id="rId10"/>
    <p:sldId id="1112" r:id="rId11"/>
    <p:sldId id="1111" r:id="rId12"/>
    <p:sldId id="872" r:id="rId13"/>
    <p:sldId id="873" r:id="rId14"/>
    <p:sldId id="874" r:id="rId15"/>
    <p:sldId id="877" r:id="rId16"/>
    <p:sldId id="878" r:id="rId17"/>
    <p:sldId id="1130" r:id="rId18"/>
    <p:sldId id="1089" r:id="rId19"/>
    <p:sldId id="1090" r:id="rId20"/>
    <p:sldId id="1091" r:id="rId21"/>
    <p:sldId id="1115" r:id="rId22"/>
    <p:sldId id="1092" r:id="rId23"/>
    <p:sldId id="1041" r:id="rId24"/>
    <p:sldId id="988" r:id="rId25"/>
    <p:sldId id="987" r:id="rId26"/>
    <p:sldId id="1116" r:id="rId27"/>
    <p:sldId id="990" r:id="rId28"/>
    <p:sldId id="1117" r:id="rId29"/>
    <p:sldId id="1042" r:id="rId30"/>
    <p:sldId id="1086" r:id="rId31"/>
    <p:sldId id="1076" r:id="rId32"/>
    <p:sldId id="1095" r:id="rId33"/>
    <p:sldId id="1043" r:id="rId34"/>
    <p:sldId id="1118" r:id="rId35"/>
    <p:sldId id="1120" r:id="rId36"/>
    <p:sldId id="1119" r:id="rId37"/>
    <p:sldId id="991" r:id="rId38"/>
    <p:sldId id="992" r:id="rId39"/>
    <p:sldId id="993" r:id="rId40"/>
    <p:sldId id="962" r:id="rId41"/>
    <p:sldId id="1121" r:id="rId42"/>
    <p:sldId id="1123" r:id="rId43"/>
    <p:sldId id="1124" r:id="rId44"/>
    <p:sldId id="1125" r:id="rId45"/>
    <p:sldId id="1128" r:id="rId46"/>
    <p:sldId id="1129" r:id="rId47"/>
    <p:sldId id="825" r:id="rId48"/>
    <p:sldId id="1044" r:id="rId49"/>
    <p:sldId id="1085" r:id="rId50"/>
    <p:sldId id="949" r:id="rId51"/>
    <p:sldId id="1030" r:id="rId52"/>
    <p:sldId id="284" r:id="rId53"/>
    <p:sldId id="279" r:id="rId54"/>
    <p:sldId id="1031" r:id="rId55"/>
    <p:sldId id="1106" r:id="rId56"/>
    <p:sldId id="1006" r:id="rId57"/>
    <p:sldId id="1049" r:id="rId58"/>
    <p:sldId id="298" r:id="rId59"/>
    <p:sldId id="1011" r:id="rId60"/>
    <p:sldId id="309" r:id="rId61"/>
    <p:sldId id="1096" r:id="rId62"/>
    <p:sldId id="1098" r:id="rId63"/>
    <p:sldId id="305" r:id="rId64"/>
    <p:sldId id="1008" r:id="rId65"/>
    <p:sldId id="1009" r:id="rId66"/>
    <p:sldId id="1010" r:id="rId67"/>
    <p:sldId id="1007" r:id="rId68"/>
    <p:sldId id="308" r:id="rId69"/>
    <p:sldId id="1097" r:id="rId70"/>
    <p:sldId id="1105" r:id="rId71"/>
    <p:sldId id="310" r:id="rId72"/>
    <p:sldId id="1016" r:id="rId73"/>
    <p:sldId id="1017" r:id="rId74"/>
    <p:sldId id="1034" r:id="rId75"/>
    <p:sldId id="1107" r:id="rId76"/>
    <p:sldId id="1036" r:id="rId77"/>
    <p:sldId id="1019" r:id="rId78"/>
    <p:sldId id="1020" r:id="rId79"/>
    <p:sldId id="1021" r:id="rId80"/>
    <p:sldId id="1022" r:id="rId81"/>
    <p:sldId id="1023" r:id="rId82"/>
    <p:sldId id="1075" r:id="rId83"/>
    <p:sldId id="1024" r:id="rId84"/>
    <p:sldId id="1025" r:id="rId85"/>
    <p:sldId id="1026" r:id="rId86"/>
    <p:sldId id="1108" r:id="rId87"/>
    <p:sldId id="1073" r:id="rId88"/>
    <p:sldId id="1074" r:id="rId89"/>
    <p:sldId id="1072" r:id="rId90"/>
    <p:sldId id="1046" r:id="rId91"/>
    <p:sldId id="1047" r:id="rId92"/>
    <p:sldId id="1037" r:id="rId93"/>
    <p:sldId id="1038" r:id="rId94"/>
    <p:sldId id="1045" r:id="rId95"/>
    <p:sldId id="1109" r:id="rId96"/>
    <p:sldId id="363" r:id="rId97"/>
    <p:sldId id="1101" r:id="rId98"/>
    <p:sldId id="1102" r:id="rId99"/>
    <p:sldId id="1103" r:id="rId100"/>
    <p:sldId id="1104" r:id="rId101"/>
    <p:sldId id="1027" r:id="rId102"/>
    <p:sldId id="1028" r:id="rId103"/>
    <p:sldId id="1087" r:id="rId104"/>
    <p:sldId id="1040" r:id="rId105"/>
    <p:sldId id="1088" r:id="rId106"/>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FF7E79"/>
    <a:srgbClr val="FFC000"/>
    <a:srgbClr val="FFC3D6"/>
    <a:srgbClr val="FF9900"/>
    <a:srgbClr val="0000FF"/>
    <a:srgbClr val="CC66FF"/>
    <a:srgbClr val="FF0000"/>
    <a:srgbClr val="33CC3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4" autoAdjust="0"/>
    <p:restoredTop sz="78320" autoAdjust="0"/>
  </p:normalViewPr>
  <p:slideViewPr>
    <p:cSldViewPr>
      <p:cViewPr varScale="1">
        <p:scale>
          <a:sx n="91" d="100"/>
          <a:sy n="91" d="100"/>
        </p:scale>
        <p:origin x="1374" y="5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Memory (KB)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AlexNet!$K$20:$K$27</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CCDA-D14E-A74B-FD00EBB96D63}"/>
            </c:ext>
          </c:extLst>
        </c:ser>
        <c:dLbls>
          <c:showLegendKey val="0"/>
          <c:showVal val="0"/>
          <c:showCatName val="0"/>
          <c:showSerName val="0"/>
          <c:showPercent val="0"/>
          <c:showBubbleSize val="0"/>
        </c:dLbls>
        <c:gapWidth val="219"/>
        <c:overlap val="-27"/>
        <c:axId val="795508384"/>
        <c:axId val="1332419856"/>
      </c:barChart>
      <c:catAx>
        <c:axId val="795508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1332419856"/>
        <c:crosses val="autoZero"/>
        <c:auto val="1"/>
        <c:lblAlgn val="ctr"/>
        <c:lblOffset val="100"/>
        <c:noMultiLvlLbl val="0"/>
      </c:catAx>
      <c:valAx>
        <c:axId val="133241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795508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tx>
            <c:strRef>
              <c:f>AlexNet!$L$19</c:f>
              <c:strCache>
                <c:ptCount val="1"/>
                <c:pt idx="0">
                  <c:v>Params (K)</c:v>
                </c:pt>
              </c:strCache>
            </c:strRef>
          </c:tx>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AlexNet!$L$20:$L$27</c:f>
              <c:numCache>
                <c:formatCode>General</c:formatCode>
                <c:ptCount val="8"/>
                <c:pt idx="0">
                  <c:v>23.295999999999999</c:v>
                </c:pt>
                <c:pt idx="1">
                  <c:v>307.392</c:v>
                </c:pt>
                <c:pt idx="2">
                  <c:v>663.93599999999947</c:v>
                </c:pt>
                <c:pt idx="3">
                  <c:v>884.99199999999996</c:v>
                </c:pt>
                <c:pt idx="4">
                  <c:v>590.08000000000004</c:v>
                </c:pt>
                <c:pt idx="5">
                  <c:v>37752.832000000002</c:v>
                </c:pt>
                <c:pt idx="6">
                  <c:v>16781.312000000002</c:v>
                </c:pt>
                <c:pt idx="7">
                  <c:v>4097</c:v>
                </c:pt>
              </c:numCache>
            </c:numRef>
          </c:val>
          <c:extLst>
            <c:ext xmlns:c16="http://schemas.microsoft.com/office/drawing/2014/chart" uri="{C3380CC4-5D6E-409C-BE32-E72D297353CC}">
              <c16:uniqueId val="{00000000-77F6-C64C-B3FF-98DE29568C9F}"/>
            </c:ext>
          </c:extLst>
        </c:ser>
        <c:dLbls>
          <c:showLegendKey val="0"/>
          <c:showVal val="0"/>
          <c:showCatName val="0"/>
          <c:showSerName val="0"/>
          <c:showPercent val="0"/>
          <c:showBubbleSize val="0"/>
        </c:dLbls>
        <c:gapWidth val="40"/>
        <c:axId val="1330591648"/>
        <c:axId val="1330593968"/>
      </c:barChart>
      <c:catAx>
        <c:axId val="133059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1330593968"/>
        <c:crosses val="autoZero"/>
        <c:auto val="1"/>
        <c:lblAlgn val="ctr"/>
        <c:lblOffset val="100"/>
        <c:noMultiLvlLbl val="0"/>
      </c:catAx>
      <c:valAx>
        <c:axId val="1330593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1330591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tx>
            <c:strRef>
              <c:f>AlexNet!$M$19</c:f>
              <c:strCache>
                <c:ptCount val="1"/>
                <c:pt idx="0">
                  <c:v>MFLOP</c:v>
                </c:pt>
              </c:strCache>
            </c:strRef>
          </c:tx>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AlexNet!$M$20:$M$27</c:f>
              <c:numCache>
                <c:formatCode>General</c:formatCode>
                <c:ptCount val="8"/>
                <c:pt idx="0">
                  <c:v>72.855551999999946</c:v>
                </c:pt>
                <c:pt idx="1">
                  <c:v>223.94880000000001</c:v>
                </c:pt>
                <c:pt idx="2">
                  <c:v>112.140288</c:v>
                </c:pt>
                <c:pt idx="3">
                  <c:v>149.52038400000001</c:v>
                </c:pt>
                <c:pt idx="4">
                  <c:v>99.680256</c:v>
                </c:pt>
                <c:pt idx="5">
                  <c:v>37.748736000000001</c:v>
                </c:pt>
                <c:pt idx="6">
                  <c:v>16.777215999999999</c:v>
                </c:pt>
                <c:pt idx="7">
                  <c:v>4.0960000000000001</c:v>
                </c:pt>
              </c:numCache>
            </c:numRef>
          </c:val>
          <c:extLst>
            <c:ext xmlns:c16="http://schemas.microsoft.com/office/drawing/2014/chart" uri="{C3380CC4-5D6E-409C-BE32-E72D297353CC}">
              <c16:uniqueId val="{00000000-0A6E-5042-A19A-DCAFF3B633EB}"/>
            </c:ext>
          </c:extLst>
        </c:ser>
        <c:dLbls>
          <c:showLegendKey val="0"/>
          <c:showVal val="0"/>
          <c:showCatName val="0"/>
          <c:showSerName val="0"/>
          <c:showPercent val="0"/>
          <c:showBubbleSize val="0"/>
        </c:dLbls>
        <c:gapWidth val="40"/>
        <c:axId val="524948688"/>
        <c:axId val="524951008"/>
      </c:barChart>
      <c:catAx>
        <c:axId val="52494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524951008"/>
        <c:crosses val="autoZero"/>
        <c:auto val="1"/>
        <c:lblAlgn val="ctr"/>
        <c:lblOffset val="100"/>
        <c:noMultiLvlLbl val="0"/>
      </c:catAx>
      <c:valAx>
        <c:axId val="52495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524948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400">
                <a:solidFill>
                  <a:schemeClr val="tx1"/>
                </a:solidFill>
              </a:rPr>
              <a:t>Memory (KB)</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AlexNet!$K$20:$K$27</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4726-C14B-BC54-13E95EAF2089}"/>
            </c:ext>
          </c:extLst>
        </c:ser>
        <c:dLbls>
          <c:showLegendKey val="0"/>
          <c:showVal val="0"/>
          <c:showCatName val="0"/>
          <c:showSerName val="0"/>
          <c:showPercent val="0"/>
          <c:showBubbleSize val="0"/>
        </c:dLbls>
        <c:gapWidth val="40"/>
        <c:axId val="830117968"/>
        <c:axId val="830120288"/>
      </c:barChart>
      <c:catAx>
        <c:axId val="83011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830120288"/>
        <c:crosses val="autoZero"/>
        <c:auto val="1"/>
        <c:lblAlgn val="ctr"/>
        <c:lblOffset val="100"/>
        <c:noMultiLvlLbl val="0"/>
      </c:catAx>
      <c:valAx>
        <c:axId val="830120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830117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a:t>
            </a:r>
          </a:p>
          <a:p>
            <a:pPr>
              <a:defRPr sz="2000">
                <a:solidFill>
                  <a:schemeClr val="tx1"/>
                </a:solidFill>
              </a:defRPr>
            </a:pPr>
            <a:r>
              <a:rPr lang="en-US" sz="2000" dirty="0">
                <a:solidFill>
                  <a:schemeClr val="tx1"/>
                </a:solidFill>
              </a:rPr>
              <a:t> (Memory, KB)</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tx>
            <c:strRef>
              <c:f>'AlexNet vs VGG-16'!$C$6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VGG-16'!$C$7:$C$14</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B99C-6346-8C3C-2939420A752E}"/>
            </c:ext>
          </c:extLst>
        </c:ser>
        <c:ser>
          <c:idx val="1"/>
          <c:order val="1"/>
          <c:tx>
            <c:strRef>
              <c:f>'AlexNet vs VGG-16'!$D$6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VGG-16'!$D$7:$D$14</c:f>
              <c:numCache>
                <c:formatCode>0</c:formatCode>
                <c:ptCount val="8"/>
                <c:pt idx="0">
                  <c:v>25088</c:v>
                </c:pt>
                <c:pt idx="1">
                  <c:v>12544</c:v>
                </c:pt>
                <c:pt idx="2">
                  <c:v>6272</c:v>
                </c:pt>
                <c:pt idx="3">
                  <c:v>4704</c:v>
                </c:pt>
                <c:pt idx="4">
                  <c:v>1176</c:v>
                </c:pt>
                <c:pt idx="5">
                  <c:v>16</c:v>
                </c:pt>
                <c:pt idx="6">
                  <c:v>16</c:v>
                </c:pt>
                <c:pt idx="7">
                  <c:v>3.90625</c:v>
                </c:pt>
              </c:numCache>
            </c:numRef>
          </c:val>
          <c:extLst>
            <c:ext xmlns:c16="http://schemas.microsoft.com/office/drawing/2014/chart" uri="{C3380CC4-5D6E-409C-BE32-E72D297353CC}">
              <c16:uniqueId val="{00000001-B99C-6346-8C3C-2939420A752E}"/>
            </c:ext>
          </c:extLst>
        </c:ser>
        <c:dLbls>
          <c:showLegendKey val="0"/>
          <c:showVal val="0"/>
          <c:showCatName val="0"/>
          <c:showSerName val="0"/>
          <c:showPercent val="0"/>
          <c:showBubbleSize val="0"/>
        </c:dLbls>
        <c:gapWidth val="30"/>
        <c:axId val="1544696336"/>
        <c:axId val="1544698112"/>
      </c:barChart>
      <c:catAx>
        <c:axId val="154469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1544698112"/>
        <c:crosses val="autoZero"/>
        <c:auto val="1"/>
        <c:lblAlgn val="ctr"/>
        <c:lblOffset val="100"/>
        <c:noMultiLvlLbl val="0"/>
      </c:catAx>
      <c:valAx>
        <c:axId val="1544698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L"/>
          </a:p>
        </c:txPr>
        <c:crossAx val="1544696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 </a:t>
            </a:r>
          </a:p>
          <a:p>
            <a:pPr>
              <a:defRPr sz="2000">
                <a:solidFill>
                  <a:schemeClr val="tx1"/>
                </a:solidFill>
              </a:defRPr>
            </a:pPr>
            <a:r>
              <a:rPr lang="en-US" sz="2000" dirty="0">
                <a:solidFill>
                  <a:schemeClr val="tx1"/>
                </a:solidFill>
              </a:rPr>
              <a:t>(</a:t>
            </a:r>
            <a:r>
              <a:rPr lang="en-US" sz="2000" dirty="0" err="1">
                <a:solidFill>
                  <a:schemeClr val="tx1"/>
                </a:solidFill>
              </a:rPr>
              <a:t>Params</a:t>
            </a:r>
            <a:r>
              <a:rPr lang="en-US" sz="2000" dirty="0">
                <a:solidFill>
                  <a:schemeClr val="tx1"/>
                </a:solidFill>
              </a:rPr>
              <a:t>, M)</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tx>
            <c:strRef>
              <c:f>'AlexNet vs VGG-16'!$E$6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VGG-16'!$E$7:$E$14</c:f>
              <c:numCache>
                <c:formatCode>General</c:formatCode>
                <c:ptCount val="8"/>
                <c:pt idx="0">
                  <c:v>23.295999999999999</c:v>
                </c:pt>
                <c:pt idx="1">
                  <c:v>307.392</c:v>
                </c:pt>
                <c:pt idx="2">
                  <c:v>663.93599999999947</c:v>
                </c:pt>
                <c:pt idx="3">
                  <c:v>884.99199999999996</c:v>
                </c:pt>
                <c:pt idx="4">
                  <c:v>590.08000000000004</c:v>
                </c:pt>
                <c:pt idx="5">
                  <c:v>37752.832000000002</c:v>
                </c:pt>
                <c:pt idx="6">
                  <c:v>16781.312000000002</c:v>
                </c:pt>
                <c:pt idx="7">
                  <c:v>4097</c:v>
                </c:pt>
              </c:numCache>
            </c:numRef>
          </c:val>
          <c:extLst>
            <c:ext xmlns:c16="http://schemas.microsoft.com/office/drawing/2014/chart" uri="{C3380CC4-5D6E-409C-BE32-E72D297353CC}">
              <c16:uniqueId val="{00000000-A17C-A747-9654-A3EC7CD8722E}"/>
            </c:ext>
          </c:extLst>
        </c:ser>
        <c:ser>
          <c:idx val="1"/>
          <c:order val="1"/>
          <c:tx>
            <c:strRef>
              <c:f>'AlexNet vs VGG-16'!$F$6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VGG-16'!$F$7:$F$14</c:f>
              <c:numCache>
                <c:formatCode>0</c:formatCode>
                <c:ptCount val="8"/>
                <c:pt idx="0">
                  <c:v>38.72</c:v>
                </c:pt>
                <c:pt idx="1">
                  <c:v>221.44</c:v>
                </c:pt>
                <c:pt idx="2">
                  <c:v>885.24800000000005</c:v>
                </c:pt>
                <c:pt idx="3">
                  <c:v>5899.7759999999998</c:v>
                </c:pt>
                <c:pt idx="4">
                  <c:v>7079.424</c:v>
                </c:pt>
                <c:pt idx="5">
                  <c:v>102760.448</c:v>
                </c:pt>
                <c:pt idx="6">
                  <c:v>16777.216</c:v>
                </c:pt>
                <c:pt idx="7">
                  <c:v>4096</c:v>
                </c:pt>
              </c:numCache>
            </c:numRef>
          </c:val>
          <c:extLst>
            <c:ext xmlns:c16="http://schemas.microsoft.com/office/drawing/2014/chart" uri="{C3380CC4-5D6E-409C-BE32-E72D297353CC}">
              <c16:uniqueId val="{00000001-A17C-A747-9654-A3EC7CD8722E}"/>
            </c:ext>
          </c:extLst>
        </c:ser>
        <c:dLbls>
          <c:showLegendKey val="0"/>
          <c:showVal val="0"/>
          <c:showCatName val="0"/>
          <c:showSerName val="0"/>
          <c:showPercent val="0"/>
          <c:showBubbleSize val="0"/>
        </c:dLbls>
        <c:gapWidth val="30"/>
        <c:axId val="1422376688"/>
        <c:axId val="830316800"/>
      </c:barChart>
      <c:catAx>
        <c:axId val="142237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830316800"/>
        <c:crosses val="autoZero"/>
        <c:auto val="1"/>
        <c:lblAlgn val="ctr"/>
        <c:lblOffset val="100"/>
        <c:noMultiLvlLbl val="0"/>
      </c:catAx>
      <c:valAx>
        <c:axId val="83031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L"/>
          </a:p>
        </c:txPr>
        <c:crossAx val="1422376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 </a:t>
            </a:r>
          </a:p>
          <a:p>
            <a:pPr>
              <a:defRPr sz="2000">
                <a:solidFill>
                  <a:schemeClr val="tx1"/>
                </a:solidFill>
              </a:defRPr>
            </a:pPr>
            <a:r>
              <a:rPr lang="en-US" sz="2000" dirty="0">
                <a:solidFill>
                  <a:schemeClr val="tx1"/>
                </a:solidFill>
              </a:rPr>
              <a:t>(MFLOPs)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IL"/>
        </a:p>
      </c:txPr>
    </c:title>
    <c:autoTitleDeleted val="0"/>
    <c:plotArea>
      <c:layout/>
      <c:barChart>
        <c:barDir val="col"/>
        <c:grouping val="clustered"/>
        <c:varyColors val="0"/>
        <c:ser>
          <c:idx val="0"/>
          <c:order val="0"/>
          <c:tx>
            <c:strRef>
              <c:f>'AlexNet vs VGG-16'!$G$6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VGG-16'!$G$7:$G$14</c:f>
              <c:numCache>
                <c:formatCode>General</c:formatCode>
                <c:ptCount val="8"/>
                <c:pt idx="0">
                  <c:v>72.855551999999946</c:v>
                </c:pt>
                <c:pt idx="1">
                  <c:v>223.94880000000001</c:v>
                </c:pt>
                <c:pt idx="2">
                  <c:v>112.140288</c:v>
                </c:pt>
                <c:pt idx="3">
                  <c:v>149.52038400000001</c:v>
                </c:pt>
                <c:pt idx="4">
                  <c:v>99.680256</c:v>
                </c:pt>
                <c:pt idx="5">
                  <c:v>37.748736000000001</c:v>
                </c:pt>
                <c:pt idx="6">
                  <c:v>16.777215999999999</c:v>
                </c:pt>
                <c:pt idx="7">
                  <c:v>4.0960000000000001</c:v>
                </c:pt>
              </c:numCache>
            </c:numRef>
          </c:val>
          <c:extLst>
            <c:ext xmlns:c16="http://schemas.microsoft.com/office/drawing/2014/chart" uri="{C3380CC4-5D6E-409C-BE32-E72D297353CC}">
              <c16:uniqueId val="{00000000-A062-5542-8B21-BD2FA0FB8AFC}"/>
            </c:ext>
          </c:extLst>
        </c:ser>
        <c:ser>
          <c:idx val="1"/>
          <c:order val="1"/>
          <c:tx>
            <c:strRef>
              <c:f>'AlexNet vs VGG-16'!$H$6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VGG-16'!$H$7:$H$14</c:f>
              <c:numCache>
                <c:formatCode>0</c:formatCode>
                <c:ptCount val="8"/>
                <c:pt idx="0">
                  <c:v>1936.392192</c:v>
                </c:pt>
                <c:pt idx="1">
                  <c:v>2774.5320959999999</c:v>
                </c:pt>
                <c:pt idx="2">
                  <c:v>2774.5320959999999</c:v>
                </c:pt>
                <c:pt idx="3">
                  <c:v>4624.2201599999999</c:v>
                </c:pt>
                <c:pt idx="4">
                  <c:v>1387.266048</c:v>
                </c:pt>
                <c:pt idx="5">
                  <c:v>102.760448</c:v>
                </c:pt>
                <c:pt idx="6">
                  <c:v>16.777215999999999</c:v>
                </c:pt>
                <c:pt idx="7">
                  <c:v>4.0960000000000001</c:v>
                </c:pt>
              </c:numCache>
            </c:numRef>
          </c:val>
          <c:extLst>
            <c:ext xmlns:c16="http://schemas.microsoft.com/office/drawing/2014/chart" uri="{C3380CC4-5D6E-409C-BE32-E72D297353CC}">
              <c16:uniqueId val="{00000001-A062-5542-8B21-BD2FA0FB8AFC}"/>
            </c:ext>
          </c:extLst>
        </c:ser>
        <c:dLbls>
          <c:showLegendKey val="0"/>
          <c:showVal val="0"/>
          <c:showCatName val="0"/>
          <c:showSerName val="0"/>
          <c:showPercent val="0"/>
          <c:showBubbleSize val="0"/>
        </c:dLbls>
        <c:gapWidth val="30"/>
        <c:axId val="524749472"/>
        <c:axId val="1329726544"/>
      </c:barChart>
      <c:catAx>
        <c:axId val="52474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IL"/>
          </a:p>
        </c:txPr>
        <c:crossAx val="1329726544"/>
        <c:crosses val="autoZero"/>
        <c:auto val="1"/>
        <c:lblAlgn val="ctr"/>
        <c:lblOffset val="100"/>
        <c:noMultiLvlLbl val="0"/>
      </c:catAx>
      <c:valAx>
        <c:axId val="1329726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L"/>
          </a:p>
        </c:txPr>
        <c:crossAx val="524749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41</a:t>
            </a:fld>
            <a:endParaRPr lang="en-US"/>
          </a:p>
        </p:txBody>
      </p:sp>
    </p:spTree>
    <p:extLst>
      <p:ext uri="{BB962C8B-B14F-4D97-AF65-F5344CB8AC3E}">
        <p14:creationId xmlns:p14="http://schemas.microsoft.com/office/powerpoint/2010/main" val="51085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LRN – local response normalization (doesn’t improve performance)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57</a:t>
            </a:fld>
            <a:endParaRPr lang="en-US"/>
          </a:p>
        </p:txBody>
      </p:sp>
    </p:spTree>
    <p:extLst>
      <p:ext uri="{BB962C8B-B14F-4D97-AF65-F5344CB8AC3E}">
        <p14:creationId xmlns:p14="http://schemas.microsoft.com/office/powerpoint/2010/main" val="146476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69</a:t>
            </a:fld>
            <a:endParaRPr lang="en-US"/>
          </a:p>
        </p:txBody>
      </p:sp>
    </p:spTree>
    <p:extLst>
      <p:ext uri="{BB962C8B-B14F-4D97-AF65-F5344CB8AC3E}">
        <p14:creationId xmlns:p14="http://schemas.microsoft.com/office/powerpoint/2010/main" val="253337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70</a:t>
            </a:fld>
            <a:endParaRPr lang="en-US"/>
          </a:p>
        </p:txBody>
      </p:sp>
    </p:spTree>
    <p:extLst>
      <p:ext uri="{BB962C8B-B14F-4D97-AF65-F5344CB8AC3E}">
        <p14:creationId xmlns:p14="http://schemas.microsoft.com/office/powerpoint/2010/main" val="165914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3" name="Shape 693"/>
          <p:cNvSpPr txBox="1">
            <a:spLocks noGrp="1"/>
          </p:cNvSpPr>
          <p:nvPr>
            <p:ph type="body" idx="1"/>
          </p:nvPr>
        </p:nvSpPr>
        <p:spPr>
          <a:xfrm>
            <a:off x="731521" y="4560570"/>
            <a:ext cx="5852159" cy="379844"/>
          </a:xfrm>
          <a:prstGeom prst="rect">
            <a:avLst/>
          </a:prstGeom>
        </p:spPr>
        <p:txBody>
          <a:bodyPr lIns="96645" tIns="96645" rIns="96645" bIns="96645" anchor="t" anchorCtr="0">
            <a:spAutoFit/>
          </a:bodyPr>
          <a:lstStyle/>
          <a:p>
            <a:pPr>
              <a:spcBef>
                <a:spcPts val="0"/>
              </a:spcBef>
            </a:pPr>
            <a:r>
              <a:rPr lang="en-US" dirty="0"/>
              <a:t>Best non-</a:t>
            </a:r>
            <a:r>
              <a:rPr lang="en-US" dirty="0" err="1"/>
              <a:t>convnet</a:t>
            </a:r>
            <a:r>
              <a:rPr lang="en-US" dirty="0"/>
              <a:t> in 2012: 26.2%</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 this work we propose a novel interpretation of residual networks showing that they can be seen as a collection of many paths of differing length. Moreover, residual networks seem to enable very deep networks by leveraging only the short paths during training. To support this observation, we rewrite residual networks as an explicit collection of paths. Unlike traditional models, paths through residual networks vary in length. Further, a lesion study reveals that these paths show ensemble-like behavior in the sense that they do not strongly depend on each other. Finally, and most surprising, most paths are shorter than one might expect, and only the short paths are needed during training, as longer paths do not contribute any gradient. For example, most of the gradient in a residual network with 110 layers comes from paths that are only 10-34 layers deep. Our results reveal one of the key characteristics that seem to enable the training of very deep networks: Residual networks avoid the vanishing gradient problem by introducing short paths which can carry gradient throughout the extent of very deep networks.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82</a:t>
            </a:fld>
            <a:endParaRPr lang="en-US"/>
          </a:p>
        </p:txBody>
      </p:sp>
    </p:spTree>
    <p:extLst>
      <p:ext uri="{BB962C8B-B14F-4D97-AF65-F5344CB8AC3E}">
        <p14:creationId xmlns:p14="http://schemas.microsoft.com/office/powerpoint/2010/main" val="2288864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Abstract: We introduce a design strategy for neural network macro-architecture based on </a:t>
            </a:r>
            <a:r>
              <a:rPr lang="en-US" dirty="0" err="1"/>
              <a:t>selfsimilarity</a:t>
            </a:r>
            <a:r>
              <a:rPr lang="en-US" dirty="0"/>
              <a:t>. Repeated application of a simple expansion rule generates deep networks whose structural layouts are precisely truncated fractals. These networks contain interacting </a:t>
            </a:r>
            <a:r>
              <a:rPr lang="en-US" dirty="0" err="1"/>
              <a:t>subpaths</a:t>
            </a:r>
            <a:r>
              <a:rPr lang="en-US" dirty="0"/>
              <a:t> of different lengths, but do not include any pass-through or residual connections; every internal signal is transformed by a filter and nonlinearity before being seen by subsequent layers. In experiments, fractal networks match the excellent performance of standard residual networks on both CIFAR and ImageNet classification tasks, thereby demonstrating that residual representations may not be fundamental to the success of extremely deep convolutional neural networks. Rather, the key may be the ability to transition, during training, from effectively shallow to deep. We note similarities with student-teacher behavior and develop drop-path, a natural extension of dropout, to regularize co-adaptation of </a:t>
            </a:r>
            <a:r>
              <a:rPr lang="en-US" dirty="0" err="1"/>
              <a:t>subpaths</a:t>
            </a:r>
            <a:r>
              <a:rPr lang="en-US" dirty="0"/>
              <a:t> in fractal architectures. Such regularization allows extraction of </a:t>
            </a:r>
            <a:r>
              <a:rPr lang="en-US" dirty="0" err="1"/>
              <a:t>highperformance</a:t>
            </a:r>
            <a:r>
              <a:rPr lang="en-US" dirty="0"/>
              <a:t> fixed-depth subnetworks. Additionally, fractal networks exhibit an anytime property: shallow subnetworks provide a quick answer, while deeper subnetworks, with higher latency, provide a more accurate answer</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87</a:t>
            </a:fld>
            <a:endParaRPr lang="en-US"/>
          </a:p>
        </p:txBody>
      </p:sp>
    </p:spTree>
    <p:extLst>
      <p:ext uri="{BB962C8B-B14F-4D97-AF65-F5344CB8AC3E}">
        <p14:creationId xmlns:p14="http://schemas.microsoft.com/office/powerpoint/2010/main" val="58695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WRN paper: As gradient flows through the network there is nothing to force it to go through residual block weights and it can avoid learning anything during training, so it is possible that there is either only a few blocks that learn useful representations, or many blocks share very little information with small contribution to the final goal. This problem was formulated as diminishing feature reuse in [28]. The authors of [14] tried to address this problem with the idea of randomly disabling residual blocks during training.</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88</a:t>
            </a:fld>
            <a:endParaRPr lang="en-US"/>
          </a:p>
        </p:txBody>
      </p:sp>
    </p:spTree>
    <p:extLst>
      <p:ext uri="{BB962C8B-B14F-4D97-AF65-F5344CB8AC3E}">
        <p14:creationId xmlns:p14="http://schemas.microsoft.com/office/powerpoint/2010/main" val="2182964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Abstract: We present a simple, highly modularized network architecture for image classification. Our network is constructed by repeating a building block that aggregates a set of transformations with the same topology. Our simple design results in a homogeneous, multi-branch architecture that has only a few hyper-parameters to set. This strategy exposes a new dimension, which we call “cardinality” (the size of the set of transformations), as an essential factor in addition to the dimensions of depth and width. On the ImageNet-1K dataset, we empirically show that even under the restricted condition of maintaining complexity, increasing cardinality is able to improve classification accuracy. Moreover, increasing cardinality is more effective than going deeper or wider when we increase the capacity.</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90</a:t>
            </a:fld>
            <a:endParaRPr lang="en-US"/>
          </a:p>
        </p:txBody>
      </p:sp>
    </p:spTree>
    <p:extLst>
      <p:ext uri="{BB962C8B-B14F-4D97-AF65-F5344CB8AC3E}">
        <p14:creationId xmlns:p14="http://schemas.microsoft.com/office/powerpoint/2010/main" val="2446988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96</a:t>
            </a:fld>
            <a:endParaRPr lang="en-US"/>
          </a:p>
        </p:txBody>
      </p:sp>
    </p:spTree>
    <p:extLst>
      <p:ext uri="{BB962C8B-B14F-4D97-AF65-F5344CB8AC3E}">
        <p14:creationId xmlns:p14="http://schemas.microsoft.com/office/powerpoint/2010/main" val="113704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99</a:t>
            </a:fld>
            <a:endParaRPr lang="en-US"/>
          </a:p>
        </p:txBody>
      </p:sp>
    </p:spTree>
    <p:extLst>
      <p:ext uri="{BB962C8B-B14F-4D97-AF65-F5344CB8AC3E}">
        <p14:creationId xmlns:p14="http://schemas.microsoft.com/office/powerpoint/2010/main" val="4207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42</a:t>
            </a:fld>
            <a:endParaRPr lang="en-US"/>
          </a:p>
        </p:txBody>
      </p:sp>
    </p:spTree>
    <p:extLst>
      <p:ext uri="{BB962C8B-B14F-4D97-AF65-F5344CB8AC3E}">
        <p14:creationId xmlns:p14="http://schemas.microsoft.com/office/powerpoint/2010/main" val="1959900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100</a:t>
            </a:fld>
            <a:endParaRPr lang="en-US"/>
          </a:p>
        </p:txBody>
      </p:sp>
    </p:spTree>
    <p:extLst>
      <p:ext uri="{BB962C8B-B14F-4D97-AF65-F5344CB8AC3E}">
        <p14:creationId xmlns:p14="http://schemas.microsoft.com/office/powerpoint/2010/main" val="143271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43</a:t>
            </a:fld>
            <a:endParaRPr lang="en-US"/>
          </a:p>
        </p:txBody>
      </p:sp>
    </p:spTree>
    <p:extLst>
      <p:ext uri="{BB962C8B-B14F-4D97-AF65-F5344CB8AC3E}">
        <p14:creationId xmlns:p14="http://schemas.microsoft.com/office/powerpoint/2010/main" val="135496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44</a:t>
            </a:fld>
            <a:endParaRPr lang="en-US"/>
          </a:p>
        </p:txBody>
      </p:sp>
    </p:spTree>
    <p:extLst>
      <p:ext uri="{BB962C8B-B14F-4D97-AF65-F5344CB8AC3E}">
        <p14:creationId xmlns:p14="http://schemas.microsoft.com/office/powerpoint/2010/main" val="255507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45</a:t>
            </a:fld>
            <a:endParaRPr lang="en-US"/>
          </a:p>
        </p:txBody>
      </p:sp>
    </p:spTree>
    <p:extLst>
      <p:ext uri="{BB962C8B-B14F-4D97-AF65-F5344CB8AC3E}">
        <p14:creationId xmlns:p14="http://schemas.microsoft.com/office/powerpoint/2010/main" val="375580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46</a:t>
            </a:fld>
            <a:endParaRPr lang="en-US"/>
          </a:p>
        </p:txBody>
      </p:sp>
    </p:spTree>
    <p:extLst>
      <p:ext uri="{BB962C8B-B14F-4D97-AF65-F5344CB8AC3E}">
        <p14:creationId xmlns:p14="http://schemas.microsoft.com/office/powerpoint/2010/main" val="211691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FFFF1-8662-394F-907E-7BF21FC6F649}" type="slidenum">
              <a:rPr lang="en-US" smtClean="0"/>
              <a:pPr/>
              <a:t>47</a:t>
            </a:fld>
            <a:endParaRPr lang="en-US"/>
          </a:p>
        </p:txBody>
      </p:sp>
    </p:spTree>
    <p:extLst>
      <p:ext uri="{BB962C8B-B14F-4D97-AF65-F5344CB8AC3E}">
        <p14:creationId xmlns:p14="http://schemas.microsoft.com/office/powerpoint/2010/main" val="342105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Two-GPU architecture</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51</a:t>
            </a:fld>
            <a:endParaRPr lang="en-US"/>
          </a:p>
        </p:txBody>
      </p:sp>
    </p:spTree>
    <p:extLst>
      <p:ext uri="{BB962C8B-B14F-4D97-AF65-F5344CB8AC3E}">
        <p14:creationId xmlns:p14="http://schemas.microsoft.com/office/powerpoint/2010/main" val="26436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LRN – local response normalization (doesn’t improve performance)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56</a:t>
            </a:fld>
            <a:endParaRPr lang="en-US"/>
          </a:p>
        </p:txBody>
      </p:sp>
    </p:spTree>
    <p:extLst>
      <p:ext uri="{BB962C8B-B14F-4D97-AF65-F5344CB8AC3E}">
        <p14:creationId xmlns:p14="http://schemas.microsoft.com/office/powerpoint/2010/main" val="217868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1" name="Shape 11"/>
          <p:cNvSpPr txBox="1">
            <a:spLocks noGrp="1"/>
          </p:cNvSpPr>
          <p:nvPr>
            <p:ph type="body" idx="1"/>
          </p:nvPr>
        </p:nvSpPr>
        <p:spPr>
          <a:xfrm>
            <a:off x="609600" y="1600202"/>
            <a:ext cx="10972800" cy="4967599"/>
          </a:xfrm>
          <a:prstGeom prst="rect">
            <a:avLst/>
          </a:prstGeom>
        </p:spPr>
        <p:txBody>
          <a:bodyPr lIns="91425" tIns="91425" rIns="91425" bIns="91425" anchor="t" anchorCtr="0"/>
          <a:lstStyle>
            <a:lvl1pPr>
              <a:spcBef>
                <a:spcPts val="0"/>
              </a:spcBef>
              <a:buSzPct val="100000"/>
              <a:defRPr sz="2400"/>
            </a:lvl1pPr>
            <a:lvl2pPr>
              <a:spcBef>
                <a:spcPts val="0"/>
              </a:spcBef>
              <a:buSzPct val="100000"/>
              <a:defRPr sz="1800"/>
            </a:lvl2pPr>
            <a:lvl3pPr>
              <a:spcBef>
                <a:spcPts val="0"/>
              </a:spcBef>
              <a:buSzPct val="100000"/>
              <a:defRPr sz="1400"/>
            </a:lvl3pPr>
            <a:lvl4pPr>
              <a:spcBef>
                <a:spcPts val="0"/>
              </a:spcBef>
              <a:buSzPct val="100000"/>
              <a:defRPr sz="1200"/>
            </a:lvl4pPr>
            <a:lvl5pPr>
              <a:spcBef>
                <a:spcPts val="0"/>
              </a:spcBef>
              <a:buSzPct val="100000"/>
              <a:defRPr sz="1100"/>
            </a:lvl5pPr>
            <a:lvl6pPr>
              <a:spcBef>
                <a:spcPts val="0"/>
              </a:spcBef>
              <a:buSzPct val="100000"/>
              <a:defRPr sz="1000"/>
            </a:lvl6pPr>
            <a:lvl7pPr>
              <a:spcBef>
                <a:spcPts val="0"/>
              </a:spcBef>
              <a:buSzPct val="100000"/>
              <a:defRPr sz="900"/>
            </a:lvl7pPr>
            <a:lvl8pPr>
              <a:spcBef>
                <a:spcPts val="0"/>
              </a:spcBef>
              <a:buSzPct val="100000"/>
              <a:defRPr sz="800"/>
            </a:lvl8pPr>
            <a:lvl9pPr>
              <a:spcBef>
                <a:spcPts val="0"/>
              </a:spcBef>
              <a:buSzPct val="100000"/>
              <a:defRPr sz="700"/>
            </a:lvl9pPr>
          </a:lstStyle>
          <a:p>
            <a:endParaRPr/>
          </a:p>
        </p:txBody>
      </p:sp>
    </p:spTree>
    <p:extLst>
      <p:ext uri="{BB962C8B-B14F-4D97-AF65-F5344CB8AC3E}">
        <p14:creationId xmlns:p14="http://schemas.microsoft.com/office/powerpoint/2010/main" val="282480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35.png"/><Relationship Id="rId21" Type="http://schemas.openxmlformats.org/officeDocument/2006/relationships/image" Target="../media/image23.png"/><Relationship Id="rId34" Type="http://schemas.openxmlformats.org/officeDocument/2006/relationships/image" Target="../media/image47.png"/><Relationship Id="rId42"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hyperlink" Target="https://web.eecs.umich.edu/~justincj/slides/eecs442/WI2021/442_WI2021_filtering.pdf" TargetMode="External"/><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44.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0.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48.png"/><Relationship Id="rId43" Type="http://schemas.openxmlformats.org/officeDocument/2006/relationships/image" Target="../media/image39.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8" Type="http://schemas.openxmlformats.org/officeDocument/2006/relationships/image" Target="../media/image34.png"/><Relationship Id="rId46" Type="http://schemas.openxmlformats.org/officeDocument/2006/relationships/image" Target="../media/image42.png"/><Relationship Id="rId20" Type="http://schemas.openxmlformats.org/officeDocument/2006/relationships/image" Target="../media/image22.png"/><Relationship Id="rId41" Type="http://schemas.openxmlformats.org/officeDocument/2006/relationships/image" Target="../media/image37.png"/></Relationships>
</file>

<file path=ppt/slides/_rels/slide10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eb.eecs.umich.edu/~justincj/slides/eecs498/FA2020/598_FA2020_lecture08.pdf" TargetMode="External"/><Relationship Id="rId5" Type="http://schemas.openxmlformats.org/officeDocument/2006/relationships/hyperlink" Target="https://arxiv.org/pdf/1704.04861.pdf" TargetMode="External"/><Relationship Id="rId4" Type="http://schemas.openxmlformats.org/officeDocument/2006/relationships/image" Target="../media/image7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arxiv.org/abs/1411.4555"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36.png"/><Relationship Id="rId21" Type="http://schemas.openxmlformats.org/officeDocument/2006/relationships/image" Target="../media/image23.png"/><Relationship Id="rId34" Type="http://schemas.openxmlformats.org/officeDocument/2006/relationships/image" Target="../media/image47.png"/><Relationship Id="rId42" Type="http://schemas.openxmlformats.org/officeDocument/2006/relationships/image" Target="../media/image39.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hyperlink" Target="https://web.eecs.umich.edu/~justincj/slides/eecs442/WI2021/442_WI2021_filtering.pdf" TargetMode="Externa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48.png"/><Relationship Id="rId43" Type="http://schemas.openxmlformats.org/officeDocument/2006/relationships/image" Target="../media/image40.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35.png"/><Relationship Id="rId46" Type="http://schemas.openxmlformats.org/officeDocument/2006/relationships/image" Target="../media/image46.png"/><Relationship Id="rId20" Type="http://schemas.openxmlformats.org/officeDocument/2006/relationships/image" Target="../media/image22.png"/><Relationship Id="rId41" Type="http://schemas.openxmlformats.org/officeDocument/2006/relationships/image" Target="../media/image38.png"/></Relationships>
</file>

<file path=ppt/slides/_rels/slide1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35.png"/><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8.png"/><Relationship Id="rId47"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hyperlink" Target="https://web.eecs.umich.edu/~justincj/slides/eecs442/WI2021/442_WI2021_filtering.pdf" TargetMode="External"/><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4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0.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47.png"/><Relationship Id="rId43" Type="http://schemas.openxmlformats.org/officeDocument/2006/relationships/image" Target="../media/image39.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34.png"/><Relationship Id="rId46" Type="http://schemas.openxmlformats.org/officeDocument/2006/relationships/image" Target="../media/image42.png"/><Relationship Id="rId20" Type="http://schemas.openxmlformats.org/officeDocument/2006/relationships/image" Target="../media/image22.png"/><Relationship Id="rId41" Type="http://schemas.openxmlformats.org/officeDocument/2006/relationships/image" Target="../media/image37.png"/></Relationships>
</file>

<file path=ppt/slides/_rels/slide1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34.png"/><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7.png"/><Relationship Id="rId47"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35.png"/><Relationship Id="rId45" Type="http://schemas.openxmlformats.org/officeDocument/2006/relationships/image" Target="../media/image40.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47.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39.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51.png"/><Relationship Id="rId43" Type="http://schemas.openxmlformats.org/officeDocument/2006/relationships/image" Target="../media/image38.png"/><Relationship Id="rId48" Type="http://schemas.openxmlformats.org/officeDocument/2006/relationships/image" Target="../media/image52.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hyperlink" Target="https://web.eecs.umich.edu/~justincj/slides/eecs442/WI2021/442_WI2021_filtering.pdf" TargetMode="External"/><Relationship Id="rId46" Type="http://schemas.openxmlformats.org/officeDocument/2006/relationships/image" Target="../media/image41.png"/><Relationship Id="rId20" Type="http://schemas.openxmlformats.org/officeDocument/2006/relationships/image" Target="../media/image22.png"/><Relationship Id="rId41" Type="http://schemas.openxmlformats.org/officeDocument/2006/relationships/image" Target="../media/image36.png"/></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web.eecs.umich.edu/~justincj/slides/eecs442/WI2021/442_WI2021_filtering.pdf" TargetMode="External"/><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6.png"/><Relationship Id="rId47" Type="http://schemas.openxmlformats.org/officeDocument/2006/relationships/image" Target="../media/image41.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image" Target="../media/image34.png"/><Relationship Id="rId45"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51.png"/><Relationship Id="rId49" Type="http://schemas.openxmlformats.org/officeDocument/2006/relationships/image" Target="../media/image54.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38.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53.png"/><Relationship Id="rId43" Type="http://schemas.openxmlformats.org/officeDocument/2006/relationships/image" Target="../media/image37.png"/><Relationship Id="rId48" Type="http://schemas.openxmlformats.org/officeDocument/2006/relationships/image" Target="../media/image42.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48.png"/><Relationship Id="rId46" Type="http://schemas.openxmlformats.org/officeDocument/2006/relationships/image" Target="../media/image40.png"/><Relationship Id="rId20" Type="http://schemas.openxmlformats.org/officeDocument/2006/relationships/image" Target="../media/image22.png"/><Relationship Id="rId41"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55.png"/><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5.png"/><Relationship Id="rId47" Type="http://schemas.openxmlformats.org/officeDocument/2006/relationships/image" Target="../media/image40.png"/><Relationship Id="rId50" Type="http://schemas.openxmlformats.org/officeDocument/2006/relationships/image" Target="../media/image56.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hyperlink" Target="https://web.eecs.umich.edu/~justincj/slides/eecs442/WI2021/442_WI2021_filtering.pdf" TargetMode="External"/><Relationship Id="rId45" Type="http://schemas.openxmlformats.org/officeDocument/2006/relationships/image" Target="../media/image38.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51.png"/><Relationship Id="rId49" Type="http://schemas.openxmlformats.org/officeDocument/2006/relationships/image" Target="../media/image42.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53.png"/><Relationship Id="rId43" Type="http://schemas.openxmlformats.org/officeDocument/2006/relationships/image" Target="../media/image36.png"/><Relationship Id="rId48" Type="http://schemas.openxmlformats.org/officeDocument/2006/relationships/image" Target="../media/image41.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48.png"/><Relationship Id="rId46" Type="http://schemas.openxmlformats.org/officeDocument/2006/relationships/image" Target="../media/image39.png"/><Relationship Id="rId20" Type="http://schemas.openxmlformats.org/officeDocument/2006/relationships/image" Target="../media/image22.png"/><Relationship Id="rId41"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55.png"/><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4.png"/><Relationship Id="rId47" Type="http://schemas.openxmlformats.org/officeDocument/2006/relationships/image" Target="../media/image39.png"/><Relationship Id="rId50"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image" Target="../media/image57.png"/><Relationship Id="rId45"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51.png"/><Relationship Id="rId49" Type="http://schemas.openxmlformats.org/officeDocument/2006/relationships/image" Target="../media/image4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53.png"/><Relationship Id="rId43" Type="http://schemas.openxmlformats.org/officeDocument/2006/relationships/image" Target="../media/image35.png"/><Relationship Id="rId48" Type="http://schemas.openxmlformats.org/officeDocument/2006/relationships/image" Target="../media/image40.png"/><Relationship Id="rId8" Type="http://schemas.openxmlformats.org/officeDocument/2006/relationships/image" Target="../media/image10.png"/><Relationship Id="rId51" Type="http://schemas.openxmlformats.org/officeDocument/2006/relationships/image" Target="../media/image58.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48.png"/><Relationship Id="rId46" Type="http://schemas.openxmlformats.org/officeDocument/2006/relationships/image" Target="../media/image38.png"/><Relationship Id="rId20" Type="http://schemas.openxmlformats.org/officeDocument/2006/relationships/image" Target="../media/image22.png"/><Relationship Id="rId41" Type="http://schemas.openxmlformats.org/officeDocument/2006/relationships/hyperlink" Target="https://web.eecs.umich.edu/~justincj/slides/eecs442/WI2021/442_WI2021_filtering.pdf" TargetMode="External"/><Relationship Id="rId1" Type="http://schemas.openxmlformats.org/officeDocument/2006/relationships/slideLayout" Target="../slideLayouts/slideLayout2.xml"/><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55.png"/><Relationship Id="rId21" Type="http://schemas.openxmlformats.org/officeDocument/2006/relationships/image" Target="../media/image23.png"/><Relationship Id="rId34" Type="http://schemas.openxmlformats.org/officeDocument/2006/relationships/image" Target="../media/image49.png"/><Relationship Id="rId42" Type="http://schemas.openxmlformats.org/officeDocument/2006/relationships/image" Target="../media/image34.png"/><Relationship Id="rId47" Type="http://schemas.openxmlformats.org/officeDocument/2006/relationships/image" Target="../media/image39.png"/><Relationship Id="rId50" Type="http://schemas.openxmlformats.org/officeDocument/2006/relationships/image" Target="../media/image42.png"/><Relationship Id="rId55" Type="http://schemas.openxmlformats.org/officeDocument/2006/relationships/image" Target="../media/image63.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image" Target="../media/image57.png"/><Relationship Id="rId45" Type="http://schemas.openxmlformats.org/officeDocument/2006/relationships/image" Target="../media/image37.png"/><Relationship Id="rId53" Type="http://schemas.openxmlformats.org/officeDocument/2006/relationships/image" Target="../media/image61.png"/><Relationship Id="rId5" Type="http://schemas.openxmlformats.org/officeDocument/2006/relationships/image" Target="../media/image7.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36.png"/><Relationship Id="rId52" Type="http://schemas.openxmlformats.org/officeDocument/2006/relationships/image" Target="../media/image60.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53.png"/><Relationship Id="rId43" Type="http://schemas.openxmlformats.org/officeDocument/2006/relationships/image" Target="../media/image35.png"/><Relationship Id="rId48" Type="http://schemas.openxmlformats.org/officeDocument/2006/relationships/image" Target="../media/image40.png"/><Relationship Id="rId8" Type="http://schemas.openxmlformats.org/officeDocument/2006/relationships/image" Target="../media/image10.png"/><Relationship Id="rId51" Type="http://schemas.openxmlformats.org/officeDocument/2006/relationships/image" Target="../media/image59.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5.png"/><Relationship Id="rId38" Type="http://schemas.openxmlformats.org/officeDocument/2006/relationships/image" Target="../media/image48.png"/><Relationship Id="rId46" Type="http://schemas.openxmlformats.org/officeDocument/2006/relationships/image" Target="../media/image38.png"/><Relationship Id="rId20" Type="http://schemas.openxmlformats.org/officeDocument/2006/relationships/image" Target="../media/image22.png"/><Relationship Id="rId41" Type="http://schemas.openxmlformats.org/officeDocument/2006/relationships/hyperlink" Target="https://web.eecs.umich.edu/~justincj/slides/eecs442/WI2021/442_WI2021_filtering.pdf" TargetMode="External"/><Relationship Id="rId54"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51.png"/><Relationship Id="rId4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6.png"/><Relationship Id="rId7" Type="http://schemas.openxmlformats.org/officeDocument/2006/relationships/image" Target="../media/image70.tiff"/><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101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70.png"/><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hyperlink" Target="http://cs231n.github.io/convolutional-networks/#conv"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cs231n.github.io/convolutional-networks/#conv"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onardoaraujosantos.gitbooks.io/artificial-inteligence/content/making_faster.html" TargetMode="External"/><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34.xml.rels><?xml version="1.0" encoding="UTF-8" standalone="yes"?>
<Relationships xmlns="http://schemas.openxmlformats.org/package/2006/relationships"><Relationship Id="rId3" Type="http://schemas.openxmlformats.org/officeDocument/2006/relationships/hyperlink" Target="https://web.eecs.umich.edu/~justincj/slides/eecs498/WI2022/598_WI2022_lecture07.pdf"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eb.eecs.umich.edu/~justincj/slides/eecs498/WI2022/598_WI2022_lecture07.pdf"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eb.eecs.umich.edu/~justincj/slides/eecs498/WI2022/598_WI2022_lecture07.pdf"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hyperlink" Target="http://cs231n.stanford.edu/slides/2018/cs231n_2018_lecture06.pdf" TargetMode="Externa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cns-alumni.bu.edu/~slehar/webstuff/pcave/hubel.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hyperlink" Target="https://www.rctn.org/bruno/public/papers/Fukushima1980.pdf" TargetMode="External"/><Relationship Id="rId4" Type="http://schemas.openxmlformats.org/officeDocument/2006/relationships/hyperlink" Target="http://yann.lecun.com/exdb/publis/pdf/lecun-01a.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hyperlink" Target="http://www.image-net.org/challenges/LSVRC/" TargetMode="External"/><Relationship Id="rId1" Type="http://schemas.openxmlformats.org/officeDocument/2006/relationships/slideLayout" Target="../slideLayouts/slideLayout2.xml"/><Relationship Id="rId5" Type="http://schemas.openxmlformats.org/officeDocument/2006/relationships/hyperlink" Target="https://www.embedded-vision.com/industry-analysis/blog/deep-learning-five-and-half-minutes" TargetMode="External"/><Relationship Id="rId4" Type="http://schemas.openxmlformats.org/officeDocument/2006/relationships/image" Target="../media/image85.tiff"/></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www.cs.toronto.edu/~fritz/absps/imagenet.pdf"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08.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hyperlink" Target="https://web.eecs.umich.edu/~justincj/slides/eecs498/FA2020/598_FA2020_lecture08.pdf" TargetMode="External"/><Relationship Id="rId5" Type="http://schemas.openxmlformats.org/officeDocument/2006/relationships/chart" Target="../charts/chart4.xml"/><Relationship Id="rId4" Type="http://schemas.openxmlformats.org/officeDocument/2006/relationships/chart" Target="../charts/chart3.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arxiv.org/pdf/1311.2901v3.pdf"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cs231n.stanford.edu/slides/2018/cs231n_2018_lecture09.pdf" TargetMode="Externa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hyperlink" Target="https://web.eecs.umich.edu/~justincj/slides/eecs498/FA2020/598_FA2020_lecture08.pdf" TargetMode="External"/><Relationship Id="rId4" Type="http://schemas.openxmlformats.org/officeDocument/2006/relationships/chart" Target="../charts/chart7.xml"/></Relationships>
</file>

<file path=ppt/slides/_rels/slide59.xml.rels><?xml version="1.0" encoding="UTF-8" standalone="yes"?>
<Relationships xmlns="http://schemas.openxmlformats.org/package/2006/relationships"><Relationship Id="rId3" Type="http://schemas.openxmlformats.org/officeDocument/2006/relationships/hyperlink" Target="http://knowyourmeme.com/memes/we-need-to-go-deeper" TargetMode="External"/><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hyperlink" Target="https://arxiv.org/abs/1409.484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08.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1.png"/><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30.png"/></Relationships>
</file>

<file path=ppt/slides/_rels/slide6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7.png"/><Relationship Id="rId4" Type="http://schemas.openxmlformats.org/officeDocument/2006/relationships/image" Target="../media/image940.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312.4400"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1312.4400" TargetMode="External"/><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0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08.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arxiv.org/abs/1409.484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hyperlink" Target="https://arxiv.org/abs/1512.00567" TargetMode="External"/><Relationship Id="rId2" Type="http://schemas.openxmlformats.org/officeDocument/2006/relationships/hyperlink" Target="https://arxiv.org/pdf/1502.03167v3.pdf" TargetMode="Externa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hyperlink" Target="http://karpathy.github.io/2014/09/02/what-i-learned-from-competing-against-a-convnet-on-imagenet/"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inference.vc/deep-learning-is-easy/"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arxiv.org/abs/1512.0338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pdf/1605.06431.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arxiv.org/abs/1602.0726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culurciello.github.io/tech/2016/06/04/nets.html"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1605.07648.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rxiv.org/pdf/1603.09382.pdf"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arxiv.org/pdf/1605.07146.pdf" TargetMode="External"/><Relationship Id="rId1" Type="http://schemas.openxmlformats.org/officeDocument/2006/relationships/slideLayout" Target="../slideLayouts/slideLayout2.xml"/><Relationship Id="rId4" Type="http://schemas.openxmlformats.org/officeDocument/2006/relationships/hyperlink" Target="http://cs231n.stanford.edu/slides/2018/cs231n_2018_lecture09.pdf"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36.png"/><Relationship Id="rId21" Type="http://schemas.openxmlformats.org/officeDocument/2006/relationships/image" Target="../media/image23.png"/><Relationship Id="rId34" Type="http://schemas.openxmlformats.org/officeDocument/2006/relationships/image" Target="../media/image47.png"/><Relationship Id="rId42" Type="http://schemas.openxmlformats.org/officeDocument/2006/relationships/image" Target="../media/image39.png"/><Relationship Id="rId7" Type="http://schemas.openxmlformats.org/officeDocument/2006/relationships/image" Target="../media/image9.png"/><Relationship Id="rId2" Type="http://schemas.openxmlformats.org/officeDocument/2006/relationships/image" Target="../media/image410.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hyperlink" Target="https://web.eecs.umich.edu/~justincj/slides/eecs442/WI2021/442_WI2021_filtering.pdf" TargetMode="Externa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48.png"/><Relationship Id="rId43" Type="http://schemas.openxmlformats.org/officeDocument/2006/relationships/image" Target="../media/image40.png"/><Relationship Id="rId8" Type="http://schemas.openxmlformats.org/officeDocument/2006/relationships/image" Target="../media/image10.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8"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pdf/1611.05431.pdf"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arxiv.org/pdf/1611.05431.pdf"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hyperlink" Target="https://arxiv.org/pdf/1608.06993.pdf"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rxiv.org/pdf/1608.06993.pdf"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hyperlink" Target="https://web.eecs.umich.edu/~justincj/slides/eecs498/FA2020/598_FA2020_lecture08.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pdf/1704.04861.pdf" TargetMode="External"/><Relationship Id="rId5" Type="http://schemas.openxmlformats.org/officeDocument/2006/relationships/image" Target="../media/image770.png"/><Relationship Id="rId4" Type="http://schemas.openxmlformats.org/officeDocument/2006/relationships/image" Target="../media/image760.png"/></Relationships>
</file>

<file path=ppt/slides/_rels/slide9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800.png"/></Relationships>
</file>

<file path=ppt/slides/_rels/slide9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99.xml.rels><?xml version="1.0" encoding="UTF-8" standalone="yes"?>
<Relationships xmlns="http://schemas.openxmlformats.org/package/2006/relationships"><Relationship Id="rId8" Type="http://schemas.openxmlformats.org/officeDocument/2006/relationships/hyperlink" Target="https://web.eecs.umich.edu/~justincj/slides/eecs498/FA2020/598_FA2020_lecture08.pdf" TargetMode="External"/><Relationship Id="rId3" Type="http://schemas.openxmlformats.org/officeDocument/2006/relationships/image" Target="../media/image750.png"/><Relationship Id="rId7" Type="http://schemas.openxmlformats.org/officeDocument/2006/relationships/image" Target="../media/image8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pdf/1704.04861.pdf" TargetMode="External"/><Relationship Id="rId5" Type="http://schemas.openxmlformats.org/officeDocument/2006/relationships/image" Target="../media/image770.png"/><Relationship Id="rId4" Type="http://schemas.openxmlformats.org/officeDocument/2006/relationships/image" Target="../media/image7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 y="2116"/>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609601" y="3800361"/>
            <a:ext cx="2312380"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is-IS" sz="2879" dirty="0">
                <a:solidFill>
                  <a:srgbClr val="D05D00"/>
                </a:solidFill>
              </a:rPr>
              <a:t>Lecture </a:t>
            </a:r>
            <a:r>
              <a:rPr lang="en-US" sz="2879" dirty="0">
                <a:solidFill>
                  <a:srgbClr val="D05D00"/>
                </a:solidFill>
              </a:rPr>
              <a:t>2-3</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22454" y="3800361"/>
            <a:ext cx="73693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b="1" dirty="0">
                <a:solidFill>
                  <a:schemeClr val="bg1"/>
                </a:solidFill>
              </a:rPr>
              <a:t>Convolutional Neural Networks</a:t>
            </a: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38AF670-16EB-4AFE-877F-3FB2FD622AF9}"/>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6" name="Rectangle 15">
                <a:extLst>
                  <a:ext uri="{FF2B5EF4-FFF2-40B4-BE49-F238E27FC236}">
                    <a16:creationId xmlns:a16="http://schemas.microsoft.com/office/drawing/2014/main" id="{E38AF670-16EB-4AFE-877F-3FB2FD622AF9}"/>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51CF6A3-20D9-476B-B21A-D2F38E3B41B8}"/>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7" name="Rectangle 16">
                <a:extLst>
                  <a:ext uri="{FF2B5EF4-FFF2-40B4-BE49-F238E27FC236}">
                    <a16:creationId xmlns:a16="http://schemas.microsoft.com/office/drawing/2014/main" id="{D51CF6A3-20D9-476B-B21A-D2F38E3B41B8}"/>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71E9232-6B3B-4DF4-9797-34BB787FF1AF}"/>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8" name="Rectangle 17">
                <a:extLst>
                  <a:ext uri="{FF2B5EF4-FFF2-40B4-BE49-F238E27FC236}">
                    <a16:creationId xmlns:a16="http://schemas.microsoft.com/office/drawing/2014/main" id="{371E9232-6B3B-4DF4-9797-34BB787FF1AF}"/>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E49885A-1E6B-4F93-AA06-3CD389BD1DE6}"/>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9" name="Rectangle 18">
                <a:extLst>
                  <a:ext uri="{FF2B5EF4-FFF2-40B4-BE49-F238E27FC236}">
                    <a16:creationId xmlns:a16="http://schemas.microsoft.com/office/drawing/2014/main" id="{DE49885A-1E6B-4F93-AA06-3CD389BD1DE6}"/>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4F458F-BE4E-4266-ABFD-122266A8CA0C}"/>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20" name="Rectangle 19">
                <a:extLst>
                  <a:ext uri="{FF2B5EF4-FFF2-40B4-BE49-F238E27FC236}">
                    <a16:creationId xmlns:a16="http://schemas.microsoft.com/office/drawing/2014/main" id="{744F458F-BE4E-4266-ABFD-122266A8CA0C}"/>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E63EBE7-A077-4EFA-AB51-260B57E63CCB}"/>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21" name="Rectangle 20">
                <a:extLst>
                  <a:ext uri="{FF2B5EF4-FFF2-40B4-BE49-F238E27FC236}">
                    <a16:creationId xmlns:a16="http://schemas.microsoft.com/office/drawing/2014/main" id="{EE63EBE7-A077-4EFA-AB51-260B57E63CCB}"/>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D1D8689-C765-4E68-8A16-265936695D3D}"/>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23" name="Rectangle 22">
                <a:extLst>
                  <a:ext uri="{FF2B5EF4-FFF2-40B4-BE49-F238E27FC236}">
                    <a16:creationId xmlns:a16="http://schemas.microsoft.com/office/drawing/2014/main" id="{BD1D8689-C765-4E68-8A16-265936695D3D}"/>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12C3450-E34D-467E-B293-A9254B25A44F}"/>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24" name="Rectangle 23">
                <a:extLst>
                  <a:ext uri="{FF2B5EF4-FFF2-40B4-BE49-F238E27FC236}">
                    <a16:creationId xmlns:a16="http://schemas.microsoft.com/office/drawing/2014/main" id="{512C3450-E34D-467E-B293-A9254B25A44F}"/>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41FC8B0-7F57-4CC1-83EE-5CE9CFB6CC78}"/>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25" name="Rectangle 24">
                <a:extLst>
                  <a:ext uri="{FF2B5EF4-FFF2-40B4-BE49-F238E27FC236}">
                    <a16:creationId xmlns:a16="http://schemas.microsoft.com/office/drawing/2014/main" id="{841FC8B0-7F57-4CC1-83EE-5CE9CFB6CC78}"/>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9247400-2831-44DD-BADF-DCC5AD641F34}"/>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28" name="Rectangle 27">
                <a:extLst>
                  <a:ext uri="{FF2B5EF4-FFF2-40B4-BE49-F238E27FC236}">
                    <a16:creationId xmlns:a16="http://schemas.microsoft.com/office/drawing/2014/main" id="{C9247400-2831-44DD-BADF-DCC5AD641F34}"/>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3F11829-1276-4A95-BDB0-A96241896F65}"/>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29" name="Rectangle 28">
                <a:extLst>
                  <a:ext uri="{FF2B5EF4-FFF2-40B4-BE49-F238E27FC236}">
                    <a16:creationId xmlns:a16="http://schemas.microsoft.com/office/drawing/2014/main" id="{43F11829-1276-4A95-BDB0-A96241896F65}"/>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58C3C17-320E-453F-A60D-C05BEFD83E69}"/>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30" name="Rectangle 29">
                <a:extLst>
                  <a:ext uri="{FF2B5EF4-FFF2-40B4-BE49-F238E27FC236}">
                    <a16:creationId xmlns:a16="http://schemas.microsoft.com/office/drawing/2014/main" id="{A58C3C17-320E-453F-A60D-C05BEFD83E69}"/>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EA6DED5-28BC-490B-BCFC-A812879497EA}"/>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31" name="Rectangle 30">
                <a:extLst>
                  <a:ext uri="{FF2B5EF4-FFF2-40B4-BE49-F238E27FC236}">
                    <a16:creationId xmlns:a16="http://schemas.microsoft.com/office/drawing/2014/main" id="{CEA6DED5-28BC-490B-BCFC-A812879497EA}"/>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DEA4873-8505-4CD2-A57E-6ADF1D77EE29}"/>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32" name="Rectangle 31">
                <a:extLst>
                  <a:ext uri="{FF2B5EF4-FFF2-40B4-BE49-F238E27FC236}">
                    <a16:creationId xmlns:a16="http://schemas.microsoft.com/office/drawing/2014/main" id="{8DEA4873-8505-4CD2-A57E-6ADF1D77EE29}"/>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B7FEF24-2B3B-4D67-BC11-0B40BC43CCF6}"/>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33" name="Rectangle 32">
                <a:extLst>
                  <a:ext uri="{FF2B5EF4-FFF2-40B4-BE49-F238E27FC236}">
                    <a16:creationId xmlns:a16="http://schemas.microsoft.com/office/drawing/2014/main" id="{8B7FEF24-2B3B-4D67-BC11-0B40BC43CCF6}"/>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439F3A8-7B00-41DF-B263-605479B164C1}"/>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34" name="Rectangle 33">
                <a:extLst>
                  <a:ext uri="{FF2B5EF4-FFF2-40B4-BE49-F238E27FC236}">
                    <a16:creationId xmlns:a16="http://schemas.microsoft.com/office/drawing/2014/main" id="{E439F3A8-7B00-41DF-B263-605479B164C1}"/>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94E9B1-466B-49C8-A029-2EFC4FB3E3BC}"/>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35" name="Rectangle 34">
                <a:extLst>
                  <a:ext uri="{FF2B5EF4-FFF2-40B4-BE49-F238E27FC236}">
                    <a16:creationId xmlns:a16="http://schemas.microsoft.com/office/drawing/2014/main" id="{F694E9B1-466B-49C8-A029-2EFC4FB3E3BC}"/>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8871AC5-C2BF-442A-B1CE-B7633E02722C}"/>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36" name="Rectangle 35">
                <a:extLst>
                  <a:ext uri="{FF2B5EF4-FFF2-40B4-BE49-F238E27FC236}">
                    <a16:creationId xmlns:a16="http://schemas.microsoft.com/office/drawing/2014/main" id="{28871AC5-C2BF-442A-B1CE-B7633E02722C}"/>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6F51F84-BE01-4A67-BBDB-866D6AB1C627}"/>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50" name="Rectangle 49">
                <a:extLst>
                  <a:ext uri="{FF2B5EF4-FFF2-40B4-BE49-F238E27FC236}">
                    <a16:creationId xmlns:a16="http://schemas.microsoft.com/office/drawing/2014/main" id="{36F51F84-BE01-4A67-BBDB-866D6AB1C627}"/>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28586C6-D1FF-4008-9A80-EA1C8C7B30BA}"/>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51" name="Rectangle 50">
                <a:extLst>
                  <a:ext uri="{FF2B5EF4-FFF2-40B4-BE49-F238E27FC236}">
                    <a16:creationId xmlns:a16="http://schemas.microsoft.com/office/drawing/2014/main" id="{728586C6-D1FF-4008-9A80-EA1C8C7B30BA}"/>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A1C6874-4443-42E4-87D9-3B7630E48C7F}"/>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52" name="Rectangle 51">
                <a:extLst>
                  <a:ext uri="{FF2B5EF4-FFF2-40B4-BE49-F238E27FC236}">
                    <a16:creationId xmlns:a16="http://schemas.microsoft.com/office/drawing/2014/main" id="{FA1C6874-4443-42E4-87D9-3B7630E48C7F}"/>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461DAA2-39DF-4994-BFC5-D6D971ADBD88}"/>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53" name="Rectangle 52">
                <a:extLst>
                  <a:ext uri="{FF2B5EF4-FFF2-40B4-BE49-F238E27FC236}">
                    <a16:creationId xmlns:a16="http://schemas.microsoft.com/office/drawing/2014/main" id="{4461DAA2-39DF-4994-BFC5-D6D971ADBD88}"/>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FD520F75-1714-4B1E-9138-626B7BAB8F06}"/>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54" name="Rectangle 53">
                <a:extLst>
                  <a:ext uri="{FF2B5EF4-FFF2-40B4-BE49-F238E27FC236}">
                    <a16:creationId xmlns:a16="http://schemas.microsoft.com/office/drawing/2014/main" id="{FD520F75-1714-4B1E-9138-626B7BAB8F06}"/>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B060D39-6046-4E96-BD00-934927FFD02C}"/>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55" name="Rectangle 54">
                <a:extLst>
                  <a:ext uri="{FF2B5EF4-FFF2-40B4-BE49-F238E27FC236}">
                    <a16:creationId xmlns:a16="http://schemas.microsoft.com/office/drawing/2014/main" id="{DB060D39-6046-4E96-BD00-934927FFD02C}"/>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EE775BC-ADDF-4260-B51A-A4CEE87F25DB}"/>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41" name="Rectangle 40">
                <a:extLst>
                  <a:ext uri="{FF2B5EF4-FFF2-40B4-BE49-F238E27FC236}">
                    <a16:creationId xmlns:a16="http://schemas.microsoft.com/office/drawing/2014/main" id="{9EE775BC-ADDF-4260-B51A-A4CEE87F25DB}"/>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622D4EA7-F3CF-4CAD-942E-EA8C6D51FE01}"/>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42" name="Rectangle 41">
                <a:extLst>
                  <a:ext uri="{FF2B5EF4-FFF2-40B4-BE49-F238E27FC236}">
                    <a16:creationId xmlns:a16="http://schemas.microsoft.com/office/drawing/2014/main" id="{622D4EA7-F3CF-4CAD-942E-EA8C6D51FE01}"/>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FBDC32-C75E-4E72-A28D-1E27044E9CB4}"/>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43" name="Rectangle 42">
                <a:extLst>
                  <a:ext uri="{FF2B5EF4-FFF2-40B4-BE49-F238E27FC236}">
                    <a16:creationId xmlns:a16="http://schemas.microsoft.com/office/drawing/2014/main" id="{87FBDC32-C75E-4E72-A28D-1E27044E9CB4}"/>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5DA72B3-1EB9-432C-ADB6-2A2CE38F6BB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44" name="Rectangle 43">
                <a:extLst>
                  <a:ext uri="{FF2B5EF4-FFF2-40B4-BE49-F238E27FC236}">
                    <a16:creationId xmlns:a16="http://schemas.microsoft.com/office/drawing/2014/main" id="{05DA72B3-1EB9-432C-ADB6-2A2CE38F6BB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9B2E9C0-65FD-43CA-AA23-F0585DBE64A2}"/>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45" name="Rectangle 44">
                <a:extLst>
                  <a:ext uri="{FF2B5EF4-FFF2-40B4-BE49-F238E27FC236}">
                    <a16:creationId xmlns:a16="http://schemas.microsoft.com/office/drawing/2014/main" id="{69B2E9C0-65FD-43CA-AA23-F0585DBE64A2}"/>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F7620BF-B398-46A0-B5C3-8B18F475611B}"/>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46" name="Rectangle 45">
                <a:extLst>
                  <a:ext uri="{FF2B5EF4-FFF2-40B4-BE49-F238E27FC236}">
                    <a16:creationId xmlns:a16="http://schemas.microsoft.com/office/drawing/2014/main" id="{1F7620BF-B398-46A0-B5C3-8B18F475611B}"/>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1447800" y="2459832"/>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A8FE2E49-7BE9-6B41-B748-E80B1B791BCB}"/>
                  </a:ext>
                </a:extLst>
              </p:cNvPr>
              <p:cNvSpPr/>
              <p:nvPr/>
            </p:nvSpPr>
            <p:spPr>
              <a:xfrm>
                <a:off x="2461960" y="5638800"/>
                <a:ext cx="7268080"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2</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a:latin typeface="Cambria Math" panose="02040503050406030204" pitchFamily="18" charset="0"/>
                        </a:rPr>
                        <m:t>3</m:t>
                      </m:r>
                      <m:r>
                        <a:rPr lang="en-US" b="0" i="1" baseline="-25000" dirty="0" smtClean="0">
                          <a:latin typeface="Cambria Math" panose="02040503050406030204" pitchFamily="18" charset="0"/>
                        </a:rPr>
                        <m:t>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95" name="Rectangle 94">
                <a:extLst>
                  <a:ext uri="{FF2B5EF4-FFF2-40B4-BE49-F238E27FC236}">
                    <a16:creationId xmlns:a16="http://schemas.microsoft.com/office/drawing/2014/main" id="{A8FE2E49-7BE9-6B41-B748-E80B1B791BCB}"/>
                  </a:ext>
                </a:extLst>
              </p:cNvPr>
              <p:cNvSpPr>
                <a:spLocks noRot="1" noChangeAspect="1" noMove="1" noResize="1" noEditPoints="1" noAdjustHandles="1" noChangeArrowheads="1" noChangeShapeType="1" noTextEdit="1"/>
              </p:cNvSpPr>
              <p:nvPr/>
            </p:nvSpPr>
            <p:spPr>
              <a:xfrm>
                <a:off x="2461960" y="5638800"/>
                <a:ext cx="7268080" cy="453137"/>
              </a:xfrm>
              <a:prstGeom prst="rect">
                <a:avLst/>
              </a:prstGeom>
              <a:blipFill>
                <a:blip r:embed="rId36"/>
                <a:stretch>
                  <a:fillRect b="-22222"/>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444D1C37-7966-A74A-8E0B-2AB41BAF2A6F}"/>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37"/>
              </a:rPr>
              <a:t>D. </a:t>
            </a:r>
            <a:r>
              <a:rPr lang="en-US" sz="1200" b="0" dirty="0" err="1">
                <a:hlinkClick r:id="rId37"/>
              </a:rPr>
              <a:t>Fouhey</a:t>
            </a:r>
            <a:r>
              <a:rPr lang="en-US" sz="1200" b="0" dirty="0">
                <a:hlinkClick r:id="rId37"/>
              </a:rPr>
              <a:t> and J. Johnson</a:t>
            </a:r>
            <a:endParaRPr lang="en-US" sz="1200" b="0" dirty="0"/>
          </a:p>
        </p:txBody>
      </p:sp>
      <p:grpSp>
        <p:nvGrpSpPr>
          <p:cNvPr id="97" name="Group 96">
            <a:extLst>
              <a:ext uri="{FF2B5EF4-FFF2-40B4-BE49-F238E27FC236}">
                <a16:creationId xmlns:a16="http://schemas.microsoft.com/office/drawing/2014/main" id="{F5790BBD-7700-6141-938A-4A2BCC9B9257}"/>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B7D3BC35-B8B3-0746-96B5-314575971A16}"/>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98" name="Rectangle 97">
                  <a:extLst>
                    <a:ext uri="{FF2B5EF4-FFF2-40B4-BE49-F238E27FC236}">
                      <a16:creationId xmlns:a16="http://schemas.microsoft.com/office/drawing/2014/main" id="{B7D3BC35-B8B3-0746-96B5-314575971A16}"/>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3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0CF3131F-3E20-7546-9621-5D006F24A9FF}"/>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99" name="Rectangle 98">
                  <a:extLst>
                    <a:ext uri="{FF2B5EF4-FFF2-40B4-BE49-F238E27FC236}">
                      <a16:creationId xmlns:a16="http://schemas.microsoft.com/office/drawing/2014/main" id="{0CF3131F-3E20-7546-9621-5D006F24A9FF}"/>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3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DFF97C31-F8EC-534A-B248-061509F6B7BE}"/>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0" name="Rectangle 99">
                  <a:extLst>
                    <a:ext uri="{FF2B5EF4-FFF2-40B4-BE49-F238E27FC236}">
                      <a16:creationId xmlns:a16="http://schemas.microsoft.com/office/drawing/2014/main" id="{DFF97C31-F8EC-534A-B248-061509F6B7BE}"/>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6239C55D-9EA2-1F45-BCA7-BC8EAA3E5137}"/>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101" name="Rectangle 100">
                  <a:extLst>
                    <a:ext uri="{FF2B5EF4-FFF2-40B4-BE49-F238E27FC236}">
                      <a16:creationId xmlns:a16="http://schemas.microsoft.com/office/drawing/2014/main" id="{6239C55D-9EA2-1F45-BCA7-BC8EAA3E5137}"/>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7EF5D4F5-52FE-344C-92DA-18C0F46BF3FA}"/>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102" name="Rectangle 101">
                  <a:extLst>
                    <a:ext uri="{FF2B5EF4-FFF2-40B4-BE49-F238E27FC236}">
                      <a16:creationId xmlns:a16="http://schemas.microsoft.com/office/drawing/2014/main" id="{7EF5D4F5-52FE-344C-92DA-18C0F46BF3FA}"/>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4EEA0166-9647-3F46-B6F5-706339C19EB4}"/>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3" name="Rectangle 102">
                  <a:extLst>
                    <a:ext uri="{FF2B5EF4-FFF2-40B4-BE49-F238E27FC236}">
                      <a16:creationId xmlns:a16="http://schemas.microsoft.com/office/drawing/2014/main" id="{4EEA0166-9647-3F46-B6F5-706339C19EB4}"/>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p:grpSp>
          <p:nvGrpSpPr>
            <p:cNvPr id="104" name="Group 103">
              <a:extLst>
                <a:ext uri="{FF2B5EF4-FFF2-40B4-BE49-F238E27FC236}">
                  <a16:creationId xmlns:a16="http://schemas.microsoft.com/office/drawing/2014/main" id="{42B30DB9-851A-AD48-8EEF-18FE1623B673}"/>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030C8164-3A3D-DF42-BCED-62518E191DA4}"/>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030C8164-3A3D-DF42-BCED-62518E191DA4}"/>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A474BA6F-7B77-9549-9CAB-EAD0CB1E4C97}"/>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A474BA6F-7B77-9549-9CAB-EAD0CB1E4C97}"/>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4AB93990-0E26-3C47-9717-CF9F86AAA70B}"/>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4AB93990-0E26-3C47-9717-CF9F86AAA70B}"/>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p:grpSp>
      </p:grpSp>
    </p:spTree>
    <p:extLst>
      <p:ext uri="{BB962C8B-B14F-4D97-AF65-F5344CB8AC3E}">
        <p14:creationId xmlns:p14="http://schemas.microsoft.com/office/powerpoint/2010/main" val="10895818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MobileNets: Tiny networks (for mobile devices)</a:t>
            </a:r>
          </a:p>
        </p:txBody>
      </p:sp>
      <mc:AlternateContent xmlns:mc="http://schemas.openxmlformats.org/markup-compatibility/2006" xmlns:a14="http://schemas.microsoft.com/office/drawing/2010/main">
        <mc:Choice Requires="a14">
          <p:sp>
            <p:nvSpPr>
              <p:cNvPr id="253" name="Google Shape;2474;p93"/>
              <p:cNvSpPr/>
              <p:nvPr/>
            </p:nvSpPr>
            <p:spPr>
              <a:xfrm>
                <a:off x="7256902" y="4806269"/>
                <a:ext cx="1992084" cy="647439"/>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Conv(3x3,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p>
              <a:p>
                <a:pPr algn="ctr"/>
                <a:r>
                  <a:rPr lang="en-US" sz="1800" b="0" dirty="0">
                    <a:ea typeface="Helvetica Neue Light"/>
                    <a:cs typeface="Helvetica Neue Light"/>
                    <a:sym typeface="Helvetica Neue Light"/>
                  </a:rPr>
                  <a:t>          groups=K)</a:t>
                </a:r>
              </a:p>
            </p:txBody>
          </p:sp>
        </mc:Choice>
        <mc:Fallback xmlns="">
          <p:sp>
            <p:nvSpPr>
              <p:cNvPr id="253" name="Google Shape;2474;p93"/>
              <p:cNvSpPr>
                <a:spLocks noRot="1" noChangeAspect="1" noMove="1" noResize="1" noEditPoints="1" noAdjustHandles="1" noChangeArrowheads="1" noChangeShapeType="1" noTextEdit="1"/>
              </p:cNvSpPr>
              <p:nvPr/>
            </p:nvSpPr>
            <p:spPr>
              <a:xfrm>
                <a:off x="7256902" y="4806269"/>
                <a:ext cx="1992084" cy="647439"/>
              </a:xfrm>
              <a:prstGeom prst="rect">
                <a:avLst/>
              </a:prstGeom>
              <a:blipFill>
                <a:blip r:embed="rId3"/>
                <a:stretch>
                  <a:fillRect b="-11111"/>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5" name="Google Shape;2474;p93"/>
          <p:cNvSpPr/>
          <p:nvPr/>
        </p:nvSpPr>
        <p:spPr>
          <a:xfrm>
            <a:off x="7256902" y="4311865"/>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6" name="Google Shape;2474;p93"/>
          <p:cNvSpPr/>
          <p:nvPr/>
        </p:nvSpPr>
        <p:spPr>
          <a:xfrm>
            <a:off x="7256902" y="3817461"/>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mc:AlternateContent xmlns:mc="http://schemas.openxmlformats.org/markup-compatibility/2006" xmlns:a14="http://schemas.microsoft.com/office/drawing/2010/main">
        <mc:Choice Requires="a14">
          <p:sp>
            <p:nvSpPr>
              <p:cNvPr id="257" name="Google Shape;2474;p93"/>
              <p:cNvSpPr/>
              <p:nvPr/>
            </p:nvSpPr>
            <p:spPr>
              <a:xfrm>
                <a:off x="7256902" y="3323057"/>
                <a:ext cx="1992084" cy="307451"/>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Conv(1x1,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endParaRPr sz="1800" b="0" dirty="0">
                  <a:ea typeface="Helvetica Neue Light"/>
                  <a:cs typeface="Helvetica Neue Light"/>
                  <a:sym typeface="Helvetica Neue Light"/>
                </a:endParaRPr>
              </a:p>
            </p:txBody>
          </p:sp>
        </mc:Choice>
        <mc:Fallback xmlns="">
          <p:sp>
            <p:nvSpPr>
              <p:cNvPr id="257" name="Google Shape;2474;p93"/>
              <p:cNvSpPr>
                <a:spLocks noRot="1" noChangeAspect="1" noMove="1" noResize="1" noEditPoints="1" noAdjustHandles="1" noChangeArrowheads="1" noChangeShapeType="1" noTextEdit="1"/>
              </p:cNvSpPr>
              <p:nvPr/>
            </p:nvSpPr>
            <p:spPr>
              <a:xfrm>
                <a:off x="7256902" y="3323057"/>
                <a:ext cx="1992084" cy="307451"/>
              </a:xfrm>
              <a:prstGeom prst="rect">
                <a:avLst/>
              </a:prstGeom>
              <a:blipFill>
                <a:blip r:embed="rId4"/>
                <a:stretch>
                  <a:fillRect t="-11111" b="-33333"/>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8" name="Google Shape;2474;p93"/>
          <p:cNvSpPr/>
          <p:nvPr/>
        </p:nvSpPr>
        <p:spPr>
          <a:xfrm>
            <a:off x="7256902" y="2828653"/>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9" name="Google Shape;2474;p93"/>
          <p:cNvSpPr/>
          <p:nvPr/>
        </p:nvSpPr>
        <p:spPr>
          <a:xfrm>
            <a:off x="7256902" y="2334249"/>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p:cxnSp>
        <p:nvCxnSpPr>
          <p:cNvPr id="260" name="Google Shape;2479;p93"/>
          <p:cNvCxnSpPr>
            <a:stCxn id="253" idx="0"/>
            <a:endCxn id="255" idx="2"/>
          </p:cNvCxnSpPr>
          <p:nvPr/>
        </p:nvCxnSpPr>
        <p:spPr>
          <a:xfrm flipV="1">
            <a:off x="8252944" y="4619316"/>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3" name="Google Shape;2479;p93"/>
          <p:cNvCxnSpPr>
            <a:stCxn id="255" idx="0"/>
            <a:endCxn id="256" idx="2"/>
          </p:cNvCxnSpPr>
          <p:nvPr/>
        </p:nvCxnSpPr>
        <p:spPr>
          <a:xfrm flipV="1">
            <a:off x="8252944" y="4124912"/>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6" name="Google Shape;2479;p93"/>
          <p:cNvCxnSpPr>
            <a:stCxn id="256" idx="0"/>
            <a:endCxn id="257" idx="2"/>
          </p:cNvCxnSpPr>
          <p:nvPr/>
        </p:nvCxnSpPr>
        <p:spPr>
          <a:xfrm flipV="1">
            <a:off x="8252944" y="3630508"/>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9" name="Google Shape;2479;p93"/>
          <p:cNvCxnSpPr>
            <a:stCxn id="257" idx="0"/>
            <a:endCxn id="258" idx="2"/>
          </p:cNvCxnSpPr>
          <p:nvPr/>
        </p:nvCxnSpPr>
        <p:spPr>
          <a:xfrm flipV="1">
            <a:off x="8252944" y="3136104"/>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72" name="Google Shape;2479;p93"/>
          <p:cNvCxnSpPr>
            <a:stCxn id="258" idx="0"/>
            <a:endCxn id="259" idx="2"/>
          </p:cNvCxnSpPr>
          <p:nvPr/>
        </p:nvCxnSpPr>
        <p:spPr>
          <a:xfrm flipV="1">
            <a:off x="8252944" y="2641700"/>
            <a:ext cx="0" cy="186953"/>
          </a:xfrm>
          <a:prstGeom prst="straightConnector1">
            <a:avLst/>
          </a:prstGeom>
          <a:noFill/>
          <a:ln w="25400" cap="flat" cmpd="sng">
            <a:solidFill>
              <a:srgbClr val="000000"/>
            </a:solidFill>
            <a:prstDash val="solid"/>
            <a:round/>
            <a:headEnd type="none" w="med" len="med"/>
            <a:tailEnd type="triangle" w="med" len="med"/>
          </a:ln>
        </p:spPr>
      </p:cxnSp>
      <p:sp>
        <p:nvSpPr>
          <p:cNvPr id="277" name="TextBox 276"/>
          <p:cNvSpPr txBox="1"/>
          <p:nvPr/>
        </p:nvSpPr>
        <p:spPr>
          <a:xfrm>
            <a:off x="6260861" y="4929933"/>
            <a:ext cx="926857" cy="400110"/>
          </a:xfrm>
          <a:prstGeom prst="rect">
            <a:avLst/>
          </a:prstGeom>
          <a:noFill/>
        </p:spPr>
        <p:txBody>
          <a:bodyPr wrap="none" rtlCol="0">
            <a:spAutoFit/>
          </a:bodyPr>
          <a:lstStyle/>
          <a:p>
            <a:r>
              <a:rPr lang="en-US" sz="2000" b="0" dirty="0"/>
              <a:t>9KHW</a:t>
            </a:r>
          </a:p>
        </p:txBody>
      </p:sp>
      <p:sp>
        <p:nvSpPr>
          <p:cNvPr id="278" name="TextBox 277"/>
          <p:cNvSpPr txBox="1"/>
          <p:nvPr/>
        </p:nvSpPr>
        <p:spPr>
          <a:xfrm>
            <a:off x="6260861" y="3276727"/>
            <a:ext cx="878767" cy="400110"/>
          </a:xfrm>
          <a:prstGeom prst="rect">
            <a:avLst/>
          </a:prstGeom>
          <a:noFill/>
        </p:spPr>
        <p:txBody>
          <a:bodyPr wrap="none" rtlCol="0">
            <a:spAutoFit/>
          </a:bodyPr>
          <a:lstStyle/>
          <a:p>
            <a:r>
              <a:rPr lang="en-US" sz="2000" b="0" dirty="0"/>
              <a:t>K</a:t>
            </a:r>
            <a:r>
              <a:rPr lang="en-US" sz="2000" b="0" baseline="30000" dirty="0"/>
              <a:t>2</a:t>
            </a:r>
            <a:r>
              <a:rPr lang="en-US" sz="2000" b="0" dirty="0"/>
              <a:t>HW</a:t>
            </a:r>
          </a:p>
        </p:txBody>
      </p:sp>
      <p:sp>
        <p:nvSpPr>
          <p:cNvPr id="280" name="TextBox 279"/>
          <p:cNvSpPr txBox="1"/>
          <p:nvPr/>
        </p:nvSpPr>
        <p:spPr>
          <a:xfrm>
            <a:off x="5929509" y="988199"/>
            <a:ext cx="4646869" cy="830997"/>
          </a:xfrm>
          <a:prstGeom prst="rect">
            <a:avLst/>
          </a:prstGeom>
          <a:noFill/>
        </p:spPr>
        <p:txBody>
          <a:bodyPr wrap="square" rtlCol="0">
            <a:spAutoFit/>
          </a:bodyPr>
          <a:lstStyle/>
          <a:p>
            <a:pPr algn="ctr"/>
            <a:r>
              <a:rPr lang="en-US" b="0" dirty="0" err="1"/>
              <a:t>Depthwise</a:t>
            </a:r>
            <a:r>
              <a:rPr lang="en-US" b="0" dirty="0"/>
              <a:t> Separable Convolution</a:t>
            </a:r>
          </a:p>
        </p:txBody>
      </p:sp>
      <p:sp>
        <p:nvSpPr>
          <p:cNvPr id="281" name="TextBox 280"/>
          <p:cNvSpPr txBox="1"/>
          <p:nvPr/>
        </p:nvSpPr>
        <p:spPr>
          <a:xfrm>
            <a:off x="9306560" y="4945322"/>
            <a:ext cx="2980303" cy="400110"/>
          </a:xfrm>
          <a:prstGeom prst="rect">
            <a:avLst/>
          </a:prstGeom>
          <a:noFill/>
        </p:spPr>
        <p:txBody>
          <a:bodyPr wrap="none" rtlCol="0">
            <a:spAutoFit/>
          </a:bodyPr>
          <a:lstStyle/>
          <a:p>
            <a:r>
              <a:rPr lang="en-US" sz="2000" b="0" dirty="0"/>
              <a:t>“</a:t>
            </a:r>
            <a:r>
              <a:rPr lang="en-US" sz="2000" b="0" dirty="0" err="1"/>
              <a:t>Depthwise</a:t>
            </a:r>
            <a:r>
              <a:rPr lang="en-US" sz="2000" b="0" dirty="0"/>
              <a:t> Convolution”</a:t>
            </a:r>
          </a:p>
        </p:txBody>
      </p:sp>
      <p:sp>
        <p:nvSpPr>
          <p:cNvPr id="282" name="TextBox 281"/>
          <p:cNvSpPr txBox="1"/>
          <p:nvPr/>
        </p:nvSpPr>
        <p:spPr>
          <a:xfrm>
            <a:off x="9306560" y="3307505"/>
            <a:ext cx="2880917" cy="400110"/>
          </a:xfrm>
          <a:prstGeom prst="rect">
            <a:avLst/>
          </a:prstGeom>
          <a:noFill/>
        </p:spPr>
        <p:txBody>
          <a:bodyPr wrap="none" rtlCol="0">
            <a:spAutoFit/>
          </a:bodyPr>
          <a:lstStyle/>
          <a:p>
            <a:r>
              <a:rPr lang="en-US" sz="2000" b="0" dirty="0"/>
              <a:t>“Pointwise Convolution”</a:t>
            </a:r>
          </a:p>
        </p:txBody>
      </p:sp>
      <p:sp>
        <p:nvSpPr>
          <p:cNvPr id="283" name="TextBox 282"/>
          <p:cNvSpPr txBox="1"/>
          <p:nvPr/>
        </p:nvSpPr>
        <p:spPr>
          <a:xfrm>
            <a:off x="914400" y="6086901"/>
            <a:ext cx="10308078" cy="338554"/>
          </a:xfrm>
          <a:prstGeom prst="rect">
            <a:avLst/>
          </a:prstGeom>
          <a:noFill/>
        </p:spPr>
        <p:txBody>
          <a:bodyPr wrap="none" rtlCol="0">
            <a:spAutoFit/>
          </a:bodyPr>
          <a:lstStyle/>
          <a:p>
            <a:r>
              <a:rPr lang="en-US" sz="1600" b="0" dirty="0"/>
              <a:t>A. Howard et al., </a:t>
            </a:r>
            <a:r>
              <a:rPr lang="en-US" sz="1600" b="0" dirty="0">
                <a:hlinkClick r:id="rId5"/>
              </a:rPr>
              <a:t>MobileNets: Efficient Convolutional Neural Networks for Mobile Vision Applications</a:t>
            </a:r>
            <a:r>
              <a:rPr lang="en-US" sz="1600" b="0" dirty="0"/>
              <a:t>, </a:t>
            </a:r>
            <a:r>
              <a:rPr lang="en-US" sz="1600" b="0" dirty="0" err="1"/>
              <a:t>arXiv</a:t>
            </a:r>
            <a:r>
              <a:rPr lang="en-US" sz="1600" b="0" dirty="0"/>
              <a:t> 2017</a:t>
            </a:r>
          </a:p>
        </p:txBody>
      </p:sp>
      <p:sp>
        <p:nvSpPr>
          <p:cNvPr id="30" name="TextBox 29">
            <a:extLst>
              <a:ext uri="{FF2B5EF4-FFF2-40B4-BE49-F238E27FC236}">
                <a16:creationId xmlns:a16="http://schemas.microsoft.com/office/drawing/2014/main" id="{BCC875CC-E64F-7845-8412-C3CEBD9E7F6F}"/>
              </a:ext>
            </a:extLst>
          </p:cNvPr>
          <p:cNvSpPr txBox="1"/>
          <p:nvPr/>
        </p:nvSpPr>
        <p:spPr>
          <a:xfrm>
            <a:off x="10470340" y="6550223"/>
            <a:ext cx="1717137" cy="307777"/>
          </a:xfrm>
          <a:prstGeom prst="rect">
            <a:avLst/>
          </a:prstGeom>
          <a:noFill/>
        </p:spPr>
        <p:txBody>
          <a:bodyPr wrap="none" rtlCol="0">
            <a:spAutoFit/>
          </a:bodyPr>
          <a:lstStyle/>
          <a:p>
            <a:r>
              <a:rPr lang="en-US" sz="1400" b="0" dirty="0"/>
              <a:t>Source: </a:t>
            </a:r>
            <a:r>
              <a:rPr lang="en-US" sz="1400" b="0" dirty="0">
                <a:hlinkClick r:id="rId6"/>
              </a:rPr>
              <a:t>J. Johnson</a:t>
            </a:r>
            <a:endParaRPr lang="en-US" sz="1400" b="0" dirty="0"/>
          </a:p>
        </p:txBody>
      </p:sp>
      <p:sp>
        <p:nvSpPr>
          <p:cNvPr id="3" name="Rectangle 2">
            <a:extLst>
              <a:ext uri="{FF2B5EF4-FFF2-40B4-BE49-F238E27FC236}">
                <a16:creationId xmlns:a16="http://schemas.microsoft.com/office/drawing/2014/main" id="{C75D7814-D84D-6743-AC7A-805AF97E4DD5}"/>
              </a:ext>
            </a:extLst>
          </p:cNvPr>
          <p:cNvSpPr/>
          <p:nvPr/>
        </p:nvSpPr>
        <p:spPr>
          <a:xfrm>
            <a:off x="6544206" y="1716347"/>
            <a:ext cx="3417474" cy="461665"/>
          </a:xfrm>
          <a:prstGeom prst="rect">
            <a:avLst/>
          </a:prstGeom>
        </p:spPr>
        <p:txBody>
          <a:bodyPr wrap="none">
            <a:spAutoFit/>
          </a:bodyPr>
          <a:lstStyle/>
          <a:p>
            <a:pPr algn="ctr"/>
            <a:r>
              <a:rPr lang="en-US" b="0" dirty="0"/>
              <a:t>Total cost: (9K + K</a:t>
            </a:r>
            <a:r>
              <a:rPr lang="en-US" b="0" baseline="30000" dirty="0"/>
              <a:t>2</a:t>
            </a:r>
            <a:r>
              <a:rPr lang="en-US" b="0" dirty="0"/>
              <a:t>)HW</a:t>
            </a:r>
          </a:p>
        </p:txBody>
      </p:sp>
      <p:sp>
        <p:nvSpPr>
          <p:cNvPr id="31" name="TextBox 30">
            <a:extLst>
              <a:ext uri="{FF2B5EF4-FFF2-40B4-BE49-F238E27FC236}">
                <a16:creationId xmlns:a16="http://schemas.microsoft.com/office/drawing/2014/main" id="{7A1DCB45-823F-5A4A-BA9C-9548BA74D474}"/>
              </a:ext>
            </a:extLst>
          </p:cNvPr>
          <p:cNvSpPr txBox="1"/>
          <p:nvPr/>
        </p:nvSpPr>
        <p:spPr>
          <a:xfrm>
            <a:off x="392853" y="2322620"/>
            <a:ext cx="4802918" cy="2616101"/>
          </a:xfrm>
          <a:prstGeom prst="rect">
            <a:avLst/>
          </a:prstGeom>
          <a:noFill/>
        </p:spPr>
        <p:txBody>
          <a:bodyPr wrap="none" rtlCol="0">
            <a:spAutoFit/>
          </a:bodyPr>
          <a:lstStyle/>
          <a:p>
            <a:r>
              <a:rPr lang="en-US" b="0" dirty="0"/>
              <a:t>See also: </a:t>
            </a:r>
          </a:p>
          <a:p>
            <a:endParaRPr lang="en-US" sz="2000" b="0" dirty="0"/>
          </a:p>
          <a:p>
            <a:r>
              <a:rPr lang="en-US" sz="2000" b="0" dirty="0" err="1"/>
              <a:t>SqueezeNet</a:t>
            </a:r>
            <a:r>
              <a:rPr lang="en-US" sz="2000" b="0" dirty="0"/>
              <a:t>: </a:t>
            </a:r>
            <a:r>
              <a:rPr lang="en-US" sz="2000" b="0" dirty="0" err="1"/>
              <a:t>Iandola</a:t>
            </a:r>
            <a:r>
              <a:rPr lang="en-US" sz="2000" b="0" dirty="0"/>
              <a:t> et al., 2016</a:t>
            </a:r>
          </a:p>
          <a:p>
            <a:r>
              <a:rPr lang="en-US" sz="2000" b="0" dirty="0" err="1"/>
              <a:t>ShuffleNet</a:t>
            </a:r>
            <a:r>
              <a:rPr lang="en-US" sz="2000" b="0" dirty="0"/>
              <a:t>: Zhang et al., CVPR 2018</a:t>
            </a:r>
          </a:p>
          <a:p>
            <a:r>
              <a:rPr lang="en-US" sz="2000" b="0" dirty="0"/>
              <a:t>MobileNetV2: Sandler et al., CVPR 2018</a:t>
            </a:r>
          </a:p>
          <a:p>
            <a:r>
              <a:rPr lang="en-US" sz="2000" b="0" dirty="0"/>
              <a:t>ShuffleNetV2: Ma et al., ECCV 2018</a:t>
            </a:r>
          </a:p>
          <a:p>
            <a:r>
              <a:rPr lang="en-US" sz="2000" b="0" dirty="0" err="1"/>
              <a:t>EfficientNet</a:t>
            </a:r>
            <a:r>
              <a:rPr lang="en-US" sz="2000" b="0" dirty="0"/>
              <a:t>: Tan and Le, ICML 2019</a:t>
            </a:r>
          </a:p>
          <a:p>
            <a:endParaRPr lang="en-US" sz="2000" b="0" dirty="0"/>
          </a:p>
        </p:txBody>
      </p:sp>
    </p:spTree>
    <p:extLst>
      <p:ext uri="{BB962C8B-B14F-4D97-AF65-F5344CB8AC3E}">
        <p14:creationId xmlns:p14="http://schemas.microsoft.com/office/powerpoint/2010/main" val="10277979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3" name="Content Placeholder 2"/>
          <p:cNvSpPr>
            <a:spLocks noGrp="1"/>
          </p:cNvSpPr>
          <p:nvPr>
            <p:ph idx="1"/>
          </p:nvPr>
        </p:nvSpPr>
        <p:spPr/>
        <p:txBody>
          <a:bodyPr/>
          <a:lstStyle/>
          <a:p>
            <a:pPr marL="457200" indent="-457200">
              <a:buFont typeface="Arial"/>
              <a:buChar char="•"/>
            </a:pPr>
            <a:r>
              <a:rPr lang="en-US" dirty="0"/>
              <a:t>Make networks parameter-efficient</a:t>
            </a:r>
          </a:p>
          <a:p>
            <a:pPr marL="857250" lvl="1" indent="-457200">
              <a:buFont typeface="Arial"/>
              <a:buChar char="•"/>
            </a:pPr>
            <a:r>
              <a:rPr lang="en-US" sz="2400" dirty="0"/>
              <a:t>Reduce filter sizes, factorize filters</a:t>
            </a:r>
          </a:p>
          <a:p>
            <a:pPr marL="857250" lvl="1" indent="-457200">
              <a:buFont typeface="Arial"/>
              <a:buChar char="•"/>
            </a:pPr>
            <a:r>
              <a:rPr lang="en-US" sz="2400" dirty="0"/>
              <a:t>Use 1x1 convolutions to reduce number of feature maps before more expensive operations</a:t>
            </a:r>
          </a:p>
          <a:p>
            <a:pPr marL="857250" lvl="1" indent="-457200">
              <a:buFont typeface="Arial"/>
              <a:buChar char="•"/>
            </a:pPr>
            <a:r>
              <a:rPr lang="en-US" sz="2400" dirty="0"/>
              <a:t>Minimize reliance on FC layers</a:t>
            </a:r>
          </a:p>
          <a:p>
            <a:pPr marL="457200" indent="-457200">
              <a:buFont typeface="Arial"/>
              <a:buChar char="•"/>
            </a:pPr>
            <a:r>
              <a:rPr lang="en-US" dirty="0"/>
              <a:t>Reduce spatial resolution gradually, within each level of resolution replicate a given “block” multiple times</a:t>
            </a:r>
          </a:p>
          <a:p>
            <a:pPr marL="457200" indent="-457200">
              <a:buFont typeface="Arial"/>
              <a:buChar char="•"/>
            </a:pPr>
            <a:r>
              <a:rPr lang="en-US" dirty="0"/>
              <a:t>Use skip connections and/or create multiple redundant paths through the network</a:t>
            </a:r>
          </a:p>
          <a:p>
            <a:pPr marL="457200" indent="-457200">
              <a:buFont typeface="Arial"/>
              <a:buChar char="•"/>
            </a:pPr>
            <a:r>
              <a:rPr lang="en-US" dirty="0"/>
              <a:t>Play around with depth vs. width vs. “cardinality” (or “groups”)</a:t>
            </a:r>
          </a:p>
        </p:txBody>
      </p:sp>
    </p:spTree>
    <p:extLst>
      <p:ext uri="{BB962C8B-B14F-4D97-AF65-F5344CB8AC3E}">
        <p14:creationId xmlns:p14="http://schemas.microsoft.com/office/powerpoint/2010/main" val="1608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744200" cy="838200"/>
          </a:xfrm>
        </p:spPr>
        <p:txBody>
          <a:bodyPr/>
          <a:lstStyle/>
          <a:p>
            <a:r>
              <a:rPr lang="en-US" dirty="0"/>
              <a:t>Techniques necessary for state-of-the-art performance</a:t>
            </a:r>
          </a:p>
        </p:txBody>
      </p:sp>
      <p:sp>
        <p:nvSpPr>
          <p:cNvPr id="3" name="Content Placeholder 2"/>
          <p:cNvSpPr>
            <a:spLocks noGrp="1"/>
          </p:cNvSpPr>
          <p:nvPr>
            <p:ph idx="1"/>
          </p:nvPr>
        </p:nvSpPr>
        <p:spPr/>
        <p:txBody>
          <a:bodyPr/>
          <a:lstStyle/>
          <a:p>
            <a:pPr marL="457200" indent="-457200">
              <a:buFont typeface="Arial"/>
              <a:buChar char="•"/>
            </a:pPr>
            <a:r>
              <a:rPr lang="en-US" dirty="0"/>
              <a:t>Training tricks and details: initialization, regularization, normalization </a:t>
            </a:r>
          </a:p>
          <a:p>
            <a:pPr marL="457200" indent="-457200">
              <a:buFont typeface="Arial"/>
              <a:buChar char="•"/>
            </a:pPr>
            <a:r>
              <a:rPr lang="en-US" dirty="0"/>
              <a:t>Training data augmentation</a:t>
            </a:r>
          </a:p>
          <a:p>
            <a:pPr marL="457200" indent="-457200">
              <a:buFont typeface="Arial"/>
              <a:buChar char="•"/>
            </a:pPr>
            <a:r>
              <a:rPr lang="en-US" dirty="0"/>
              <a:t>Averaging classifier outputs over multiple crops/flips</a:t>
            </a:r>
          </a:p>
          <a:p>
            <a:pPr marL="457200" indent="-457200">
              <a:buFont typeface="Arial"/>
              <a:buChar char="•"/>
            </a:pPr>
            <a:r>
              <a:rPr lang="en-US" dirty="0"/>
              <a:t>Ensembles of networks</a:t>
            </a:r>
          </a:p>
          <a:p>
            <a:pPr marL="457200" indent="-457200">
              <a:buFont typeface="Arial"/>
              <a:buChar char="•"/>
            </a:pPr>
            <a:endParaRPr lang="en-US" dirty="0"/>
          </a:p>
          <a:p>
            <a:pPr marL="0" indent="0"/>
            <a:r>
              <a:rPr lang="en-US" dirty="0"/>
              <a:t>(some of these to be covered in a bit)</a:t>
            </a:r>
          </a:p>
          <a:p>
            <a:pPr marL="457200" indent="-457200">
              <a:buFont typeface="Arial"/>
              <a:buChar char="•"/>
            </a:pPr>
            <a:endParaRPr lang="en-US" dirty="0"/>
          </a:p>
          <a:p>
            <a:pPr marL="457200" indent="-457200">
              <a:buFont typeface="Arial"/>
              <a:buChar char="•"/>
            </a:pPr>
            <a:endParaRPr lang="en-US" dirty="0"/>
          </a:p>
        </p:txBody>
      </p:sp>
    </p:spTree>
    <p:extLst>
      <p:ext uri="{BB962C8B-B14F-4D97-AF65-F5344CB8AC3E}">
        <p14:creationId xmlns:p14="http://schemas.microsoft.com/office/powerpoint/2010/main" val="8093507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1: Use as feature extractor</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457200" y="1066800"/>
            <a:ext cx="2351926" cy="369332"/>
          </a:xfrm>
          <a:prstGeom prst="rect">
            <a:avLst/>
          </a:prstGeom>
          <a:noFill/>
        </p:spPr>
        <p:txBody>
          <a:bodyPr wrap="none" rtlCol="0">
            <a:spAutoFit/>
          </a:bodyPr>
          <a:lstStyle/>
          <a:p>
            <a:r>
              <a:rPr lang="en-US" sz="1800" b="0" dirty="0"/>
              <a:t>Remove these layers</a:t>
            </a:r>
          </a:p>
        </p:txBody>
      </p:sp>
      <p:cxnSp>
        <p:nvCxnSpPr>
          <p:cNvPr id="13" name="Straight Arrow Connector 12">
            <a:extLst>
              <a:ext uri="{FF2B5EF4-FFF2-40B4-BE49-F238E27FC236}">
                <a16:creationId xmlns:a16="http://schemas.microsoft.com/office/drawing/2014/main" id="{481B4480-AA27-B944-B91C-37253879640C}"/>
              </a:ext>
            </a:extLst>
          </p:cNvPr>
          <p:cNvCxnSpPr/>
          <p:nvPr/>
        </p:nvCxnSpPr>
        <p:spPr bwMode="auto">
          <a:xfrm flipH="1">
            <a:off x="2748337" y="1645920"/>
            <a:ext cx="45206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B28ECCFA-C21B-6348-84E0-0AA3073A2250}"/>
              </a:ext>
            </a:extLst>
          </p:cNvPr>
          <p:cNvSpPr txBox="1"/>
          <p:nvPr/>
        </p:nvSpPr>
        <p:spPr>
          <a:xfrm>
            <a:off x="457200" y="1487269"/>
            <a:ext cx="2400300" cy="646331"/>
          </a:xfrm>
          <a:prstGeom prst="rect">
            <a:avLst/>
          </a:prstGeom>
          <a:noFill/>
        </p:spPr>
        <p:txBody>
          <a:bodyPr wrap="square" rtlCol="0">
            <a:spAutoFit/>
          </a:bodyPr>
          <a:lstStyle/>
          <a:p>
            <a:pPr algn="ctr"/>
            <a:r>
              <a:rPr lang="en-US" sz="1800" b="0" dirty="0"/>
              <a:t>Use as off-the-shelf feature</a:t>
            </a:r>
          </a:p>
        </p:txBody>
      </p:sp>
    </p:spTree>
    <p:extLst>
      <p:ext uri="{BB962C8B-B14F-4D97-AF65-F5344CB8AC3E}">
        <p14:creationId xmlns:p14="http://schemas.microsoft.com/office/powerpoint/2010/main" val="6320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3 at 2.5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2501"/>
            <a:ext cx="9144000" cy="3681241"/>
          </a:xfrm>
          <a:prstGeom prst="rect">
            <a:avLst/>
          </a:prstGeom>
        </p:spPr>
      </p:pic>
      <p:sp>
        <p:nvSpPr>
          <p:cNvPr id="6" name="TextBox 5"/>
          <p:cNvSpPr txBox="1"/>
          <p:nvPr/>
        </p:nvSpPr>
        <p:spPr>
          <a:xfrm>
            <a:off x="1752601" y="6111872"/>
            <a:ext cx="8698502" cy="698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sz="1800" b="0" dirty="0">
                <a:solidFill>
                  <a:srgbClr val="000000"/>
                </a:solidFill>
                <a:sym typeface="Helvetica Neue Light"/>
              </a:rPr>
              <a:t>O. </a:t>
            </a:r>
            <a:r>
              <a:rPr lang="en-US" sz="1800" b="0" dirty="0" err="1">
                <a:solidFill>
                  <a:srgbClr val="000000"/>
                </a:solidFill>
                <a:sym typeface="Helvetica Neue Light"/>
              </a:rPr>
              <a:t>Vinyals</a:t>
            </a:r>
            <a:r>
              <a:rPr lang="en-US" sz="1800" b="0" dirty="0">
                <a:solidFill>
                  <a:srgbClr val="000000"/>
                </a:solidFill>
                <a:sym typeface="Helvetica Neue Light"/>
              </a:rPr>
              <a:t>, A. </a:t>
            </a:r>
            <a:r>
              <a:rPr lang="en-US" sz="1800" b="0" dirty="0" err="1">
                <a:solidFill>
                  <a:srgbClr val="000000"/>
                </a:solidFill>
                <a:sym typeface="Helvetica Neue Light"/>
              </a:rPr>
              <a:t>Toshev</a:t>
            </a:r>
            <a:r>
              <a:rPr lang="en-US" sz="1800" b="0" dirty="0">
                <a:solidFill>
                  <a:srgbClr val="000000"/>
                </a:solidFill>
                <a:sym typeface="Helvetica Neue Light"/>
              </a:rPr>
              <a:t>, S. </a:t>
            </a:r>
            <a:r>
              <a:rPr lang="en-US" sz="1800" b="0" dirty="0" err="1">
                <a:solidFill>
                  <a:srgbClr val="000000"/>
                </a:solidFill>
                <a:sym typeface="Helvetica Neue Light"/>
              </a:rPr>
              <a:t>Bengio</a:t>
            </a:r>
            <a:r>
              <a:rPr lang="en-US" sz="1800" b="0" dirty="0">
                <a:solidFill>
                  <a:srgbClr val="000000"/>
                </a:solidFill>
                <a:sym typeface="Helvetica Neue Light"/>
              </a:rPr>
              <a:t>, and D. </a:t>
            </a:r>
            <a:r>
              <a:rPr lang="en-US" sz="1800" b="0" dirty="0" err="1">
                <a:solidFill>
                  <a:srgbClr val="000000"/>
                </a:solidFill>
                <a:sym typeface="Helvetica Neue Light"/>
              </a:rPr>
              <a:t>Erhan</a:t>
            </a:r>
            <a:r>
              <a:rPr lang="en-US" sz="1800" b="0" dirty="0">
                <a:solidFill>
                  <a:srgbClr val="000000"/>
                </a:solidFill>
                <a:sym typeface="Helvetica Neue Light"/>
              </a:rPr>
              <a:t>.</a:t>
            </a:r>
            <a:r>
              <a:rPr lang="en-US" sz="1800" b="0" dirty="0">
                <a:solidFill>
                  <a:srgbClr val="000000"/>
                </a:solidFill>
              </a:rPr>
              <a:t> </a:t>
            </a:r>
            <a:r>
              <a:rPr lang="en-US" sz="1800" b="0">
                <a:solidFill>
                  <a:srgbClr val="000000"/>
                </a:solidFill>
                <a:sym typeface="Helvetica Neue Light"/>
                <a:hlinkClick r:id="rId3"/>
              </a:rPr>
              <a:t>Show and tell: A neural image caption generator</a:t>
            </a:r>
            <a:r>
              <a:rPr lang="en-US" sz="1800" b="0">
                <a:solidFill>
                  <a:srgbClr val="000000"/>
                </a:solidFill>
                <a:sym typeface="Helvetica Neue Light"/>
              </a:rPr>
              <a:t>. </a:t>
            </a:r>
            <a:r>
              <a:rPr lang="en-US" sz="1800" b="0" dirty="0">
                <a:solidFill>
                  <a:srgbClr val="000000"/>
                </a:solidFill>
                <a:sym typeface="Helvetica Neue Light"/>
              </a:rPr>
              <a:t>CVPR 2015</a:t>
            </a:r>
          </a:p>
        </p:txBody>
      </p:sp>
      <p:sp>
        <p:nvSpPr>
          <p:cNvPr id="5" name="TextBox 4"/>
          <p:cNvSpPr txBox="1"/>
          <p:nvPr/>
        </p:nvSpPr>
        <p:spPr>
          <a:xfrm>
            <a:off x="4196078" y="4899393"/>
            <a:ext cx="3042922" cy="8829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dirty="0">
                <a:solidFill>
                  <a:srgbClr val="FF0000"/>
                </a:solidFill>
              </a:rPr>
              <a:t>FC vectors from </a:t>
            </a:r>
            <a:br>
              <a:rPr lang="en-US" dirty="0">
                <a:solidFill>
                  <a:srgbClr val="FF0000"/>
                </a:solidFill>
              </a:rPr>
            </a:br>
            <a:r>
              <a:rPr lang="en-US" dirty="0">
                <a:solidFill>
                  <a:srgbClr val="FF0000"/>
                </a:solidFill>
              </a:rPr>
              <a:t>pre-trained network</a:t>
            </a:r>
            <a:endParaRPr lang="en-US" dirty="0">
              <a:solidFill>
                <a:srgbClr val="FF0000"/>
              </a:solidFill>
              <a:sym typeface="Helvetica Neue Light"/>
            </a:endParaRPr>
          </a:p>
        </p:txBody>
      </p:sp>
      <p:sp>
        <p:nvSpPr>
          <p:cNvPr id="2" name="Oval 1"/>
          <p:cNvSpPr/>
          <p:nvPr/>
        </p:nvSpPr>
        <p:spPr>
          <a:xfrm>
            <a:off x="4462397" y="2494994"/>
            <a:ext cx="2304708" cy="1284850"/>
          </a:xfrm>
          <a:prstGeom prst="ellipse">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3" name="Up Arrow 2"/>
          <p:cNvSpPr/>
          <p:nvPr/>
        </p:nvSpPr>
        <p:spPr>
          <a:xfrm>
            <a:off x="5396610" y="3906739"/>
            <a:ext cx="540653" cy="1046261"/>
          </a:xfrm>
          <a:prstGeom prst="upArrow">
            <a:avLst/>
          </a:prstGeom>
          <a:noFill/>
          <a:ln w="508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7" name="Title 6"/>
          <p:cNvSpPr>
            <a:spLocks noGrp="1"/>
          </p:cNvSpPr>
          <p:nvPr>
            <p:ph type="title"/>
          </p:nvPr>
        </p:nvSpPr>
        <p:spPr/>
        <p:txBody>
          <a:bodyPr/>
          <a:lstStyle/>
          <a:p>
            <a:r>
              <a:rPr lang="en-US" dirty="0"/>
              <a:t>Example: CNNs for image captioning</a:t>
            </a:r>
          </a:p>
        </p:txBody>
      </p:sp>
    </p:spTree>
    <p:extLst>
      <p:ext uri="{BB962C8B-B14F-4D97-AF65-F5344CB8AC3E}">
        <p14:creationId xmlns:p14="http://schemas.microsoft.com/office/powerpoint/2010/main" val="127111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2: Transfer learning</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501002" y="1066800"/>
            <a:ext cx="2318398" cy="646331"/>
          </a:xfrm>
          <a:prstGeom prst="rect">
            <a:avLst/>
          </a:prstGeom>
          <a:noFill/>
        </p:spPr>
        <p:txBody>
          <a:bodyPr wrap="square" rtlCol="0">
            <a:spAutoFit/>
          </a:bodyPr>
          <a:lstStyle/>
          <a:p>
            <a:pPr algn="ctr"/>
            <a:r>
              <a:rPr lang="en-US" sz="1800" b="0" dirty="0"/>
              <a:t>Train new prediction layer(s)</a:t>
            </a:r>
          </a:p>
        </p:txBody>
      </p:sp>
      <p:sp>
        <p:nvSpPr>
          <p:cNvPr id="5" name="Rectangle 4">
            <a:extLst>
              <a:ext uri="{FF2B5EF4-FFF2-40B4-BE49-F238E27FC236}">
                <a16:creationId xmlns:a16="http://schemas.microsoft.com/office/drawing/2014/main" id="{433BCBB3-2FEB-B84D-AAAC-7441FECC1F2A}"/>
              </a:ext>
            </a:extLst>
          </p:cNvPr>
          <p:cNvSpPr/>
          <p:nvPr/>
        </p:nvSpPr>
        <p:spPr bwMode="auto">
          <a:xfrm>
            <a:off x="3319272" y="1066800"/>
            <a:ext cx="1208926" cy="457200"/>
          </a:xfrm>
          <a:prstGeom prst="rect">
            <a:avLst/>
          </a:prstGeom>
          <a:solidFill>
            <a:srgbClr val="FF7E79"/>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Left Brace 11">
            <a:extLst>
              <a:ext uri="{FF2B5EF4-FFF2-40B4-BE49-F238E27FC236}">
                <a16:creationId xmlns:a16="http://schemas.microsoft.com/office/drawing/2014/main" id="{3A645195-84EF-B341-9697-6EC1668CCAED}"/>
              </a:ext>
            </a:extLst>
          </p:cNvPr>
          <p:cNvSpPr/>
          <p:nvPr/>
        </p:nvSpPr>
        <p:spPr bwMode="auto">
          <a:xfrm>
            <a:off x="2895600" y="1535722"/>
            <a:ext cx="304800" cy="4407877"/>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TextBox 14">
            <a:extLst>
              <a:ext uri="{FF2B5EF4-FFF2-40B4-BE49-F238E27FC236}">
                <a16:creationId xmlns:a16="http://schemas.microsoft.com/office/drawing/2014/main" id="{97E1C223-BE14-F94E-8956-3A3F0053B471}"/>
              </a:ext>
            </a:extLst>
          </p:cNvPr>
          <p:cNvSpPr txBox="1"/>
          <p:nvPr/>
        </p:nvSpPr>
        <p:spPr>
          <a:xfrm>
            <a:off x="577202" y="3532734"/>
            <a:ext cx="2318398" cy="646331"/>
          </a:xfrm>
          <a:prstGeom prst="rect">
            <a:avLst/>
          </a:prstGeom>
          <a:noFill/>
        </p:spPr>
        <p:txBody>
          <a:bodyPr wrap="square" rtlCol="0">
            <a:spAutoFit/>
          </a:bodyPr>
          <a:lstStyle/>
          <a:p>
            <a:pPr algn="ctr"/>
            <a:r>
              <a:rPr lang="en-US" sz="1800" b="0" dirty="0"/>
              <a:t>Keep frozen or </a:t>
            </a:r>
            <a:br>
              <a:rPr lang="en-US" sz="1800" b="0" dirty="0"/>
            </a:br>
            <a:r>
              <a:rPr lang="en-US" sz="1800" b="0" i="1" dirty="0"/>
              <a:t>fine-tune</a:t>
            </a:r>
          </a:p>
        </p:txBody>
      </p:sp>
    </p:spTree>
    <p:extLst>
      <p:ext uri="{BB962C8B-B14F-4D97-AF65-F5344CB8AC3E}">
        <p14:creationId xmlns:p14="http://schemas.microsoft.com/office/powerpoint/2010/main" val="418499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 grpId="0" animBg="1"/>
      <p:bldP spid="12"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grpSp>
        <p:nvGrpSpPr>
          <p:cNvPr id="3" name="Group 2">
            <a:extLst>
              <a:ext uri="{FF2B5EF4-FFF2-40B4-BE49-F238E27FC236}">
                <a16:creationId xmlns:a16="http://schemas.microsoft.com/office/drawing/2014/main" id="{D3C153A3-4C0B-2341-A4DB-BA48F732BF06}"/>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38AF670-16EB-4AFE-877F-3FB2FD622AF9}"/>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6" name="Rectangle 15">
                  <a:extLst>
                    <a:ext uri="{FF2B5EF4-FFF2-40B4-BE49-F238E27FC236}">
                      <a16:creationId xmlns:a16="http://schemas.microsoft.com/office/drawing/2014/main" id="{E38AF670-16EB-4AFE-877F-3FB2FD622AF9}"/>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51CF6A3-20D9-476B-B21A-D2F38E3B41B8}"/>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7" name="Rectangle 16">
                  <a:extLst>
                    <a:ext uri="{FF2B5EF4-FFF2-40B4-BE49-F238E27FC236}">
                      <a16:creationId xmlns:a16="http://schemas.microsoft.com/office/drawing/2014/main" id="{D51CF6A3-20D9-476B-B21A-D2F38E3B41B8}"/>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71E9232-6B3B-4DF4-9797-34BB787FF1AF}"/>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8" name="Rectangle 17">
                  <a:extLst>
                    <a:ext uri="{FF2B5EF4-FFF2-40B4-BE49-F238E27FC236}">
                      <a16:creationId xmlns:a16="http://schemas.microsoft.com/office/drawing/2014/main" id="{371E9232-6B3B-4DF4-9797-34BB787FF1AF}"/>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E49885A-1E6B-4F93-AA06-3CD389BD1DE6}"/>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9" name="Rectangle 18">
                  <a:extLst>
                    <a:ext uri="{FF2B5EF4-FFF2-40B4-BE49-F238E27FC236}">
                      <a16:creationId xmlns:a16="http://schemas.microsoft.com/office/drawing/2014/main" id="{DE49885A-1E6B-4F93-AA06-3CD389BD1DE6}"/>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4F458F-BE4E-4266-ABFD-122266A8CA0C}"/>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20" name="Rectangle 19">
                  <a:extLst>
                    <a:ext uri="{FF2B5EF4-FFF2-40B4-BE49-F238E27FC236}">
                      <a16:creationId xmlns:a16="http://schemas.microsoft.com/office/drawing/2014/main" id="{744F458F-BE4E-4266-ABFD-122266A8CA0C}"/>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E63EBE7-A077-4EFA-AB51-260B57E63CCB}"/>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21" name="Rectangle 20">
                  <a:extLst>
                    <a:ext uri="{FF2B5EF4-FFF2-40B4-BE49-F238E27FC236}">
                      <a16:creationId xmlns:a16="http://schemas.microsoft.com/office/drawing/2014/main" id="{EE63EBE7-A077-4EFA-AB51-260B57E63CCB}"/>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D1D8689-C765-4E68-8A16-265936695D3D}"/>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23" name="Rectangle 22">
                  <a:extLst>
                    <a:ext uri="{FF2B5EF4-FFF2-40B4-BE49-F238E27FC236}">
                      <a16:creationId xmlns:a16="http://schemas.microsoft.com/office/drawing/2014/main" id="{BD1D8689-C765-4E68-8A16-265936695D3D}"/>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12C3450-E34D-467E-B293-A9254B25A44F}"/>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24" name="Rectangle 23">
                  <a:extLst>
                    <a:ext uri="{FF2B5EF4-FFF2-40B4-BE49-F238E27FC236}">
                      <a16:creationId xmlns:a16="http://schemas.microsoft.com/office/drawing/2014/main" id="{512C3450-E34D-467E-B293-A9254B25A44F}"/>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41FC8B0-7F57-4CC1-83EE-5CE9CFB6CC78}"/>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25" name="Rectangle 24">
                  <a:extLst>
                    <a:ext uri="{FF2B5EF4-FFF2-40B4-BE49-F238E27FC236}">
                      <a16:creationId xmlns:a16="http://schemas.microsoft.com/office/drawing/2014/main" id="{841FC8B0-7F57-4CC1-83EE-5CE9CFB6CC78}"/>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9247400-2831-44DD-BADF-DCC5AD641F34}"/>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28" name="Rectangle 27">
                  <a:extLst>
                    <a:ext uri="{FF2B5EF4-FFF2-40B4-BE49-F238E27FC236}">
                      <a16:creationId xmlns:a16="http://schemas.microsoft.com/office/drawing/2014/main" id="{C9247400-2831-44DD-BADF-DCC5AD641F34}"/>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3F11829-1276-4A95-BDB0-A96241896F65}"/>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29" name="Rectangle 28">
                  <a:extLst>
                    <a:ext uri="{FF2B5EF4-FFF2-40B4-BE49-F238E27FC236}">
                      <a16:creationId xmlns:a16="http://schemas.microsoft.com/office/drawing/2014/main" id="{43F11829-1276-4A95-BDB0-A96241896F65}"/>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58C3C17-320E-453F-A60D-C05BEFD83E69}"/>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30" name="Rectangle 29">
                  <a:extLst>
                    <a:ext uri="{FF2B5EF4-FFF2-40B4-BE49-F238E27FC236}">
                      <a16:creationId xmlns:a16="http://schemas.microsoft.com/office/drawing/2014/main" id="{A58C3C17-320E-453F-A60D-C05BEFD83E69}"/>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EA6DED5-28BC-490B-BCFC-A812879497EA}"/>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31" name="Rectangle 30">
                  <a:extLst>
                    <a:ext uri="{FF2B5EF4-FFF2-40B4-BE49-F238E27FC236}">
                      <a16:creationId xmlns:a16="http://schemas.microsoft.com/office/drawing/2014/main" id="{CEA6DED5-28BC-490B-BCFC-A812879497EA}"/>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DEA4873-8505-4CD2-A57E-6ADF1D77EE29}"/>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32" name="Rectangle 31">
                  <a:extLst>
                    <a:ext uri="{FF2B5EF4-FFF2-40B4-BE49-F238E27FC236}">
                      <a16:creationId xmlns:a16="http://schemas.microsoft.com/office/drawing/2014/main" id="{8DEA4873-8505-4CD2-A57E-6ADF1D77EE29}"/>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B7FEF24-2B3B-4D67-BC11-0B40BC43CCF6}"/>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33" name="Rectangle 32">
                  <a:extLst>
                    <a:ext uri="{FF2B5EF4-FFF2-40B4-BE49-F238E27FC236}">
                      <a16:creationId xmlns:a16="http://schemas.microsoft.com/office/drawing/2014/main" id="{8B7FEF24-2B3B-4D67-BC11-0B40BC43CCF6}"/>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439F3A8-7B00-41DF-B263-605479B164C1}"/>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34" name="Rectangle 33">
                  <a:extLst>
                    <a:ext uri="{FF2B5EF4-FFF2-40B4-BE49-F238E27FC236}">
                      <a16:creationId xmlns:a16="http://schemas.microsoft.com/office/drawing/2014/main" id="{E439F3A8-7B00-41DF-B263-605479B164C1}"/>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94E9B1-466B-49C8-A029-2EFC4FB3E3BC}"/>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35" name="Rectangle 34">
                  <a:extLst>
                    <a:ext uri="{FF2B5EF4-FFF2-40B4-BE49-F238E27FC236}">
                      <a16:creationId xmlns:a16="http://schemas.microsoft.com/office/drawing/2014/main" id="{F694E9B1-466B-49C8-A029-2EFC4FB3E3BC}"/>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8871AC5-C2BF-442A-B1CE-B7633E02722C}"/>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36" name="Rectangle 35">
                  <a:extLst>
                    <a:ext uri="{FF2B5EF4-FFF2-40B4-BE49-F238E27FC236}">
                      <a16:creationId xmlns:a16="http://schemas.microsoft.com/office/drawing/2014/main" id="{28871AC5-C2BF-442A-B1CE-B7633E02722C}"/>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6F51F84-BE01-4A67-BBDB-866D6AB1C627}"/>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50" name="Rectangle 49">
                  <a:extLst>
                    <a:ext uri="{FF2B5EF4-FFF2-40B4-BE49-F238E27FC236}">
                      <a16:creationId xmlns:a16="http://schemas.microsoft.com/office/drawing/2014/main" id="{36F51F84-BE01-4A67-BBDB-866D6AB1C627}"/>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28586C6-D1FF-4008-9A80-EA1C8C7B30BA}"/>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51" name="Rectangle 50">
                  <a:extLst>
                    <a:ext uri="{FF2B5EF4-FFF2-40B4-BE49-F238E27FC236}">
                      <a16:creationId xmlns:a16="http://schemas.microsoft.com/office/drawing/2014/main" id="{728586C6-D1FF-4008-9A80-EA1C8C7B30BA}"/>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A1C6874-4443-42E4-87D9-3B7630E48C7F}"/>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52" name="Rectangle 51">
                  <a:extLst>
                    <a:ext uri="{FF2B5EF4-FFF2-40B4-BE49-F238E27FC236}">
                      <a16:creationId xmlns:a16="http://schemas.microsoft.com/office/drawing/2014/main" id="{FA1C6874-4443-42E4-87D9-3B7630E48C7F}"/>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461DAA2-39DF-4994-BFC5-D6D971ADBD88}"/>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53" name="Rectangle 52">
                  <a:extLst>
                    <a:ext uri="{FF2B5EF4-FFF2-40B4-BE49-F238E27FC236}">
                      <a16:creationId xmlns:a16="http://schemas.microsoft.com/office/drawing/2014/main" id="{4461DAA2-39DF-4994-BFC5-D6D971ADBD88}"/>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FD520F75-1714-4B1E-9138-626B7BAB8F06}"/>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54" name="Rectangle 53">
                  <a:extLst>
                    <a:ext uri="{FF2B5EF4-FFF2-40B4-BE49-F238E27FC236}">
                      <a16:creationId xmlns:a16="http://schemas.microsoft.com/office/drawing/2014/main" id="{FD520F75-1714-4B1E-9138-626B7BAB8F06}"/>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B060D39-6046-4E96-BD00-934927FFD02C}"/>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55" name="Rectangle 54">
                  <a:extLst>
                    <a:ext uri="{FF2B5EF4-FFF2-40B4-BE49-F238E27FC236}">
                      <a16:creationId xmlns:a16="http://schemas.microsoft.com/office/drawing/2014/main" id="{DB060D39-6046-4E96-BD00-934927FFD02C}"/>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EE775BC-ADDF-4260-B51A-A4CEE87F25DB}"/>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41" name="Rectangle 40">
                  <a:extLst>
                    <a:ext uri="{FF2B5EF4-FFF2-40B4-BE49-F238E27FC236}">
                      <a16:creationId xmlns:a16="http://schemas.microsoft.com/office/drawing/2014/main" id="{9EE775BC-ADDF-4260-B51A-A4CEE87F25DB}"/>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622D4EA7-F3CF-4CAD-942E-EA8C6D51FE01}"/>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42" name="Rectangle 41">
                  <a:extLst>
                    <a:ext uri="{FF2B5EF4-FFF2-40B4-BE49-F238E27FC236}">
                      <a16:creationId xmlns:a16="http://schemas.microsoft.com/office/drawing/2014/main" id="{622D4EA7-F3CF-4CAD-942E-EA8C6D51FE01}"/>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FBDC32-C75E-4E72-A28D-1E27044E9CB4}"/>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43" name="Rectangle 42">
                  <a:extLst>
                    <a:ext uri="{FF2B5EF4-FFF2-40B4-BE49-F238E27FC236}">
                      <a16:creationId xmlns:a16="http://schemas.microsoft.com/office/drawing/2014/main" id="{87FBDC32-C75E-4E72-A28D-1E27044E9CB4}"/>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5DA72B3-1EB9-432C-ADB6-2A2CE38F6BB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44" name="Rectangle 43">
                  <a:extLst>
                    <a:ext uri="{FF2B5EF4-FFF2-40B4-BE49-F238E27FC236}">
                      <a16:creationId xmlns:a16="http://schemas.microsoft.com/office/drawing/2014/main" id="{05DA72B3-1EB9-432C-ADB6-2A2CE38F6BB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9B2E9C0-65FD-43CA-AA23-F0585DBE64A2}"/>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45" name="Rectangle 44">
                  <a:extLst>
                    <a:ext uri="{FF2B5EF4-FFF2-40B4-BE49-F238E27FC236}">
                      <a16:creationId xmlns:a16="http://schemas.microsoft.com/office/drawing/2014/main" id="{69B2E9C0-65FD-43CA-AA23-F0585DBE64A2}"/>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F7620BF-B398-46A0-B5C3-8B18F475611B}"/>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46" name="Rectangle 45">
                  <a:extLst>
                    <a:ext uri="{FF2B5EF4-FFF2-40B4-BE49-F238E27FC236}">
                      <a16:creationId xmlns:a16="http://schemas.microsoft.com/office/drawing/2014/main" id="{1F7620BF-B398-46A0-B5C3-8B18F475611B}"/>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1961969" y="2459832"/>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5"/>
                <a:stretch>
                  <a:fillRect/>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444D1C37-7966-A74A-8E0B-2AB41BAF2A6F}"/>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36"/>
              </a:rPr>
              <a:t>D. </a:t>
            </a:r>
            <a:r>
              <a:rPr lang="en-US" sz="1200" b="0" dirty="0" err="1">
                <a:hlinkClick r:id="rId36"/>
              </a:rPr>
              <a:t>Fouhey</a:t>
            </a:r>
            <a:r>
              <a:rPr lang="en-US" sz="1200" b="0" dirty="0">
                <a:hlinkClick r:id="rId36"/>
              </a:rPr>
              <a:t> and J. Johnson</a:t>
            </a:r>
            <a:endParaRPr lang="en-US" sz="1200" b="0" dirty="0"/>
          </a:p>
        </p:txBody>
      </p:sp>
      <p:grpSp>
        <p:nvGrpSpPr>
          <p:cNvPr id="97" name="Group 96">
            <a:extLst>
              <a:ext uri="{FF2B5EF4-FFF2-40B4-BE49-F238E27FC236}">
                <a16:creationId xmlns:a16="http://schemas.microsoft.com/office/drawing/2014/main" id="{F5790BBD-7700-6141-938A-4A2BCC9B9257}"/>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B7D3BC35-B8B3-0746-96B5-314575971A16}"/>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98" name="Rectangle 97">
                  <a:extLst>
                    <a:ext uri="{FF2B5EF4-FFF2-40B4-BE49-F238E27FC236}">
                      <a16:creationId xmlns:a16="http://schemas.microsoft.com/office/drawing/2014/main" id="{B7D3BC35-B8B3-0746-96B5-314575971A16}"/>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37"/>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0CF3131F-3E20-7546-9621-5D006F24A9FF}"/>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99" name="Rectangle 98">
                  <a:extLst>
                    <a:ext uri="{FF2B5EF4-FFF2-40B4-BE49-F238E27FC236}">
                      <a16:creationId xmlns:a16="http://schemas.microsoft.com/office/drawing/2014/main" id="{0CF3131F-3E20-7546-9621-5D006F24A9FF}"/>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3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DFF97C31-F8EC-534A-B248-061509F6B7BE}"/>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0" name="Rectangle 99">
                  <a:extLst>
                    <a:ext uri="{FF2B5EF4-FFF2-40B4-BE49-F238E27FC236}">
                      <a16:creationId xmlns:a16="http://schemas.microsoft.com/office/drawing/2014/main" id="{DFF97C31-F8EC-534A-B248-061509F6B7BE}"/>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3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6239C55D-9EA2-1F45-BCA7-BC8EAA3E5137}"/>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101" name="Rectangle 100">
                  <a:extLst>
                    <a:ext uri="{FF2B5EF4-FFF2-40B4-BE49-F238E27FC236}">
                      <a16:creationId xmlns:a16="http://schemas.microsoft.com/office/drawing/2014/main" id="{6239C55D-9EA2-1F45-BCA7-BC8EAA3E5137}"/>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7EF5D4F5-52FE-344C-92DA-18C0F46BF3FA}"/>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102" name="Rectangle 101">
                  <a:extLst>
                    <a:ext uri="{FF2B5EF4-FFF2-40B4-BE49-F238E27FC236}">
                      <a16:creationId xmlns:a16="http://schemas.microsoft.com/office/drawing/2014/main" id="{7EF5D4F5-52FE-344C-92DA-18C0F46BF3FA}"/>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4EEA0166-9647-3F46-B6F5-706339C19EB4}"/>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3" name="Rectangle 102">
                  <a:extLst>
                    <a:ext uri="{FF2B5EF4-FFF2-40B4-BE49-F238E27FC236}">
                      <a16:creationId xmlns:a16="http://schemas.microsoft.com/office/drawing/2014/main" id="{4EEA0166-9647-3F46-B6F5-706339C19EB4}"/>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p:grpSp>
          <p:nvGrpSpPr>
            <p:cNvPr id="104" name="Group 103">
              <a:extLst>
                <a:ext uri="{FF2B5EF4-FFF2-40B4-BE49-F238E27FC236}">
                  <a16:creationId xmlns:a16="http://schemas.microsoft.com/office/drawing/2014/main" id="{42B30DB9-851A-AD48-8EEF-18FE1623B673}"/>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030C8164-3A3D-DF42-BCED-62518E191DA4}"/>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030C8164-3A3D-DF42-BCED-62518E191DA4}"/>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A474BA6F-7B77-9549-9CAB-EAD0CB1E4C97}"/>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A474BA6F-7B77-9549-9CAB-EAD0CB1E4C97}"/>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4AB93990-0E26-3C47-9717-CF9F86AAA70B}"/>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4AB93990-0E26-3C47-9717-CF9F86AAA70B}"/>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0507A924-603C-6248-9623-04FCB4E4822F}"/>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2</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34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69" name="Rectangle 68">
                <a:extLst>
                  <a:ext uri="{FF2B5EF4-FFF2-40B4-BE49-F238E27FC236}">
                    <a16:creationId xmlns:a16="http://schemas.microsoft.com/office/drawing/2014/main" id="{0507A924-603C-6248-9623-04FCB4E4822F}"/>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46"/>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408571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F5CFA2C-4BB1-2049-BB20-E9B0A5AD6580}"/>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3742FA5-340D-CF40-9A7A-E1737D1DC79E}"/>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03742FA5-340D-CF40-9A7A-E1737D1DC79E}"/>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D925DC37-49B9-3841-B32D-6014B2F6DA92}"/>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D925DC37-49B9-3841-B32D-6014B2F6DA92}"/>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1195CB0-8665-4549-B87A-6890771E3C4C}"/>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61195CB0-8665-4549-B87A-6890771E3C4C}"/>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EB7F30A-A606-A646-8C88-540F0B63DBA2}"/>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0EB7F30A-A606-A646-8C88-540F0B63DBA2}"/>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5E0463BE-76F7-CE49-A0CB-206A94570668}"/>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5E0463BE-76F7-CE49-A0CB-206A94570668}"/>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6F91ABE9-F43E-D546-9F6B-B1B1F4359FB4}"/>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77" name="Rectangle 76">
                  <a:extLst>
                    <a:ext uri="{FF2B5EF4-FFF2-40B4-BE49-F238E27FC236}">
                      <a16:creationId xmlns:a16="http://schemas.microsoft.com/office/drawing/2014/main" id="{6F91ABE9-F43E-D546-9F6B-B1B1F4359FB4}"/>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A432B1AE-FC90-844A-8DA3-CE34B5BBE690}"/>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8" name="Rectangle 77">
                  <a:extLst>
                    <a:ext uri="{FF2B5EF4-FFF2-40B4-BE49-F238E27FC236}">
                      <a16:creationId xmlns:a16="http://schemas.microsoft.com/office/drawing/2014/main" id="{A432B1AE-FC90-844A-8DA3-CE34B5BBE690}"/>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C4D0EBC7-A259-2144-B5E7-688F0DE94CC8}"/>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C4D0EBC7-A259-2144-B5E7-688F0DE94CC8}"/>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6473A56-BC26-9E4E-B27F-B44845BE61D9}"/>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A6473A56-BC26-9E4E-B27F-B44845BE61D9}"/>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8C34E07-77B5-8043-B53E-09852681A391}"/>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81" name="Rectangle 80">
                  <a:extLst>
                    <a:ext uri="{FF2B5EF4-FFF2-40B4-BE49-F238E27FC236}">
                      <a16:creationId xmlns:a16="http://schemas.microsoft.com/office/drawing/2014/main" id="{48C34E07-77B5-8043-B53E-09852681A391}"/>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ED2736B8-8F04-784F-A6CC-541417DEB92E}"/>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82" name="Rectangle 81">
                  <a:extLst>
                    <a:ext uri="{FF2B5EF4-FFF2-40B4-BE49-F238E27FC236}">
                      <a16:creationId xmlns:a16="http://schemas.microsoft.com/office/drawing/2014/main" id="{ED2736B8-8F04-784F-A6CC-541417DEB92E}"/>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5EC193A7-F9C7-EB40-9129-63E8E86899FF}"/>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83" name="Rectangle 82">
                  <a:extLst>
                    <a:ext uri="{FF2B5EF4-FFF2-40B4-BE49-F238E27FC236}">
                      <a16:creationId xmlns:a16="http://schemas.microsoft.com/office/drawing/2014/main" id="{5EC193A7-F9C7-EB40-9129-63E8E86899FF}"/>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EBCF320C-F245-7B4D-BDFD-82EE3C036585}"/>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84" name="Rectangle 83">
                  <a:extLst>
                    <a:ext uri="{FF2B5EF4-FFF2-40B4-BE49-F238E27FC236}">
                      <a16:creationId xmlns:a16="http://schemas.microsoft.com/office/drawing/2014/main" id="{EBCF320C-F245-7B4D-BDFD-82EE3C036585}"/>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117ED414-531D-5E49-9809-DCEEEA25A897}"/>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85" name="Rectangle 84">
                  <a:extLst>
                    <a:ext uri="{FF2B5EF4-FFF2-40B4-BE49-F238E27FC236}">
                      <a16:creationId xmlns:a16="http://schemas.microsoft.com/office/drawing/2014/main" id="{117ED414-531D-5E49-9809-DCEEEA25A897}"/>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AFA595E-BBEB-0848-BB84-8B33436B37AB}"/>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86" name="Rectangle 85">
                  <a:extLst>
                    <a:ext uri="{FF2B5EF4-FFF2-40B4-BE49-F238E27FC236}">
                      <a16:creationId xmlns:a16="http://schemas.microsoft.com/office/drawing/2014/main" id="{6AFA595E-BBEB-0848-BB84-8B33436B37AB}"/>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2C50F639-C988-A84D-8CB0-FBFA5C48117C}"/>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2C50F639-C988-A84D-8CB0-FBFA5C48117C}"/>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8E5EAB0-4219-D24A-A786-21CB90D80A53}"/>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88" name="Rectangle 87">
                  <a:extLst>
                    <a:ext uri="{FF2B5EF4-FFF2-40B4-BE49-F238E27FC236}">
                      <a16:creationId xmlns:a16="http://schemas.microsoft.com/office/drawing/2014/main" id="{38E5EAB0-4219-D24A-A786-21CB90D80A53}"/>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462D32C1-79A0-7043-BFFE-7B0007BA3898}"/>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89" name="Rectangle 88">
                  <a:extLst>
                    <a:ext uri="{FF2B5EF4-FFF2-40B4-BE49-F238E27FC236}">
                      <a16:creationId xmlns:a16="http://schemas.microsoft.com/office/drawing/2014/main" id="{462D32C1-79A0-7043-BFFE-7B0007BA3898}"/>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0EB160A0-35A5-DA42-9F42-6666DBEAE077}"/>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0EB160A0-35A5-DA42-9F42-6666DBEAE077}"/>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02AD04AA-37E9-8F4B-A316-31AD852A14ED}"/>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02AD04AA-37E9-8F4B-A316-31AD852A14ED}"/>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3B56D9FC-4007-BE40-886F-17E462EB6021}"/>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3B56D9FC-4007-BE40-886F-17E462EB6021}"/>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F789FA90-ED13-B649-BFBD-A79862668FEA}"/>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F789FA90-ED13-B649-BFBD-A79862668FEA}"/>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EC13C84C-474F-6E46-8E85-7D9A7DC986FA}"/>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EC13C84C-474F-6E46-8E85-7D9A7DC986FA}"/>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6423499C-9989-EE44-9FE2-3B9EDB62DF1F}"/>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6423499C-9989-EE44-9FE2-3B9EDB62DF1F}"/>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2D264482-4756-F54B-B762-9543C6926B16}"/>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2D264482-4756-F54B-B762-9543C6926B16}"/>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82E1FBFF-DF02-B847-8786-26D52D8D3133}"/>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82E1FBFF-DF02-B847-8786-26D52D8D3133}"/>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86005AB3-4DC3-D546-853E-3A9769692350}"/>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86005AB3-4DC3-D546-853E-3A9769692350}"/>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0C975B8E-73D7-6940-811B-3D5AAFE7355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0C975B8E-73D7-6940-811B-3D5AAFE7355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E9F25509-C98F-0443-BF3C-D6EFD1437ED9}"/>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E9F25509-C98F-0443-BF3C-D6EFD1437ED9}"/>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73268BA4-03E7-0745-9EDE-70CBA91403EF}"/>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73268BA4-03E7-0745-9EDE-70CBA91403EF}"/>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2495369" y="2459832"/>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6"/>
                <a:stretch>
                  <a:fillRect/>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76BDDB9C-DBEB-B94A-928F-A2832A71E154}"/>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37"/>
              </a:rPr>
              <a:t>D. </a:t>
            </a:r>
            <a:r>
              <a:rPr lang="en-US" sz="1200" b="0" dirty="0" err="1">
                <a:hlinkClick r:id="rId37"/>
              </a:rPr>
              <a:t>Fouhey</a:t>
            </a:r>
            <a:r>
              <a:rPr lang="en-US" sz="1200" b="0" dirty="0">
                <a:hlinkClick r:id="rId37"/>
              </a:rPr>
              <a:t> and J. Johnson</a:t>
            </a:r>
            <a:endParaRPr lang="en-US" sz="1200" b="0" dirty="0"/>
          </a:p>
        </p:txBody>
      </p:sp>
      <p:grpSp>
        <p:nvGrpSpPr>
          <p:cNvPr id="120" name="Group 119">
            <a:extLst>
              <a:ext uri="{FF2B5EF4-FFF2-40B4-BE49-F238E27FC236}">
                <a16:creationId xmlns:a16="http://schemas.microsoft.com/office/drawing/2014/main" id="{6708E03E-CAD5-D044-B3B6-F3568E5CF897}"/>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89BD54C5-EBD3-4344-B37C-993B7785C084}"/>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89BD54C5-EBD3-4344-B37C-993B7785C084}"/>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3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856429E4-9934-BB46-86EF-A9AC4A9B1D3C}"/>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856429E4-9934-BB46-86EF-A9AC4A9B1D3C}"/>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3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6F52BBD3-6DD4-7941-8C48-88A1D97316C4}"/>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6F52BBD3-6DD4-7941-8C48-88A1D97316C4}"/>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09C9198-11C0-9546-9C5A-A4B9731424EF}"/>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B09C9198-11C0-9546-9C5A-A4B9731424EF}"/>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89D5A641-FF3E-954F-AC71-57CAD36E2451}"/>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89D5A641-FF3E-954F-AC71-57CAD36E2451}"/>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839CCFD9-C7FF-CB4F-BD37-0A94BE4762A5}"/>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839CCFD9-C7FF-CB4F-BD37-0A94BE4762A5}"/>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p:grpSp>
          <p:nvGrpSpPr>
            <p:cNvPr id="127" name="Group 126">
              <a:extLst>
                <a:ext uri="{FF2B5EF4-FFF2-40B4-BE49-F238E27FC236}">
                  <a16:creationId xmlns:a16="http://schemas.microsoft.com/office/drawing/2014/main" id="{AA74C554-DDC4-7443-8B6F-FEADCE9FFBBF}"/>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7458B2FE-AA6C-7740-9C97-DB2119F902C8}"/>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7458B2FE-AA6C-7740-9C97-DB2119F902C8}"/>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4111E238-355B-744E-B6AE-24502F6F8B0D}"/>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4111E238-355B-744E-B6AE-24502F6F8B0D}"/>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747B450D-B924-354A-88B5-66C0235E4FD6}"/>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747B450D-B924-354A-88B5-66C0235E4FD6}"/>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811574B3-2D33-C64E-B6BF-0BBC30AEC72C}"/>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5</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35</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131" name="Rectangle 130">
                <a:extLst>
                  <a:ext uri="{FF2B5EF4-FFF2-40B4-BE49-F238E27FC236}">
                    <a16:creationId xmlns:a16="http://schemas.microsoft.com/office/drawing/2014/main" id="{811574B3-2D33-C64E-B6BF-0BBC30AEC72C}"/>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47"/>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108190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2145566F-E3D9-A640-9456-DDB809C412CE}"/>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3A26A1B9-CFD4-FA48-BE7A-A74973BFA46B}"/>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82" name="Rectangle 81">
                  <a:extLst>
                    <a:ext uri="{FF2B5EF4-FFF2-40B4-BE49-F238E27FC236}">
                      <a16:creationId xmlns:a16="http://schemas.microsoft.com/office/drawing/2014/main" id="{3A26A1B9-CFD4-FA48-BE7A-A74973BFA46B}"/>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F8E5B870-9482-784F-87A0-A6744CD7EE54}"/>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83" name="Rectangle 82">
                  <a:extLst>
                    <a:ext uri="{FF2B5EF4-FFF2-40B4-BE49-F238E27FC236}">
                      <a16:creationId xmlns:a16="http://schemas.microsoft.com/office/drawing/2014/main" id="{F8E5B870-9482-784F-87A0-A6744CD7EE54}"/>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B25BC28-C6AA-A747-9672-0BD301B84114}"/>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84" name="Rectangle 83">
                  <a:extLst>
                    <a:ext uri="{FF2B5EF4-FFF2-40B4-BE49-F238E27FC236}">
                      <a16:creationId xmlns:a16="http://schemas.microsoft.com/office/drawing/2014/main" id="{0B25BC28-C6AA-A747-9672-0BD301B84114}"/>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B6A75BF2-A3E5-604E-B800-E5479C1F0CE4}"/>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85" name="Rectangle 84">
                  <a:extLst>
                    <a:ext uri="{FF2B5EF4-FFF2-40B4-BE49-F238E27FC236}">
                      <a16:creationId xmlns:a16="http://schemas.microsoft.com/office/drawing/2014/main" id="{B6A75BF2-A3E5-604E-B800-E5479C1F0CE4}"/>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729CCA70-822C-8B4B-A57D-A6F2E841E9A2}"/>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86" name="Rectangle 85">
                  <a:extLst>
                    <a:ext uri="{FF2B5EF4-FFF2-40B4-BE49-F238E27FC236}">
                      <a16:creationId xmlns:a16="http://schemas.microsoft.com/office/drawing/2014/main" id="{729CCA70-822C-8B4B-A57D-A6F2E841E9A2}"/>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03BFB044-A921-4C4E-B608-0503DED9546E}"/>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88" name="Rectangle 87">
                  <a:extLst>
                    <a:ext uri="{FF2B5EF4-FFF2-40B4-BE49-F238E27FC236}">
                      <a16:creationId xmlns:a16="http://schemas.microsoft.com/office/drawing/2014/main" id="{03BFB044-A921-4C4E-B608-0503DED9546E}"/>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F423DA5A-CF1B-5A4D-873E-83E0A17B5259}"/>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89" name="Rectangle 88">
                  <a:extLst>
                    <a:ext uri="{FF2B5EF4-FFF2-40B4-BE49-F238E27FC236}">
                      <a16:creationId xmlns:a16="http://schemas.microsoft.com/office/drawing/2014/main" id="{F423DA5A-CF1B-5A4D-873E-83E0A17B5259}"/>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2CDB3523-DE0C-854A-8F11-62A6489D5A04}"/>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2CDB3523-DE0C-854A-8F11-62A6489D5A04}"/>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59AEB5C4-7C16-5C41-AF10-AD95592C1462}"/>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59AEB5C4-7C16-5C41-AF10-AD95592C1462}"/>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CD7F5955-5C6A-F34E-BBF5-9C714B82B728}"/>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CD7F5955-5C6A-F34E-BBF5-9C714B82B728}"/>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389B33B6-8279-3847-A631-247D799E36EC}"/>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389B33B6-8279-3847-A631-247D799E36EC}"/>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3B3704-C970-C749-B9E7-92E59105C40F}"/>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FD3B3704-C970-C749-B9E7-92E59105C40F}"/>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CF11ACBA-0B54-C94F-82C4-641CBC8D41D8}"/>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CF11ACBA-0B54-C94F-82C4-641CBC8D41D8}"/>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D8E6ACD1-118E-614B-9150-E608AB631395}"/>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D8E6ACD1-118E-614B-9150-E608AB631395}"/>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A9DE5637-43C4-AB4B-B71D-717F4B450695}"/>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A9DE5637-43C4-AB4B-B71D-717F4B450695}"/>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2BDB6C52-E382-9646-99CF-5FA092523538}"/>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2BDB6C52-E382-9646-99CF-5FA092523538}"/>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3DDDD56B-3BBF-BB4F-800C-05D9B61736CD}"/>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3DDDD56B-3BBF-BB4F-800C-05D9B61736CD}"/>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886013CC-4C83-194F-B1AE-11D547965F94}"/>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886013CC-4C83-194F-B1AE-11D547965F94}"/>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6CA7D384-0870-EA45-853B-9232C090E462}"/>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6CA7D384-0870-EA45-853B-9232C090E462}"/>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89CB78BF-F199-2248-8D0D-9ED0373AE631}"/>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20" name="Rectangle 119">
                  <a:extLst>
                    <a:ext uri="{FF2B5EF4-FFF2-40B4-BE49-F238E27FC236}">
                      <a16:creationId xmlns:a16="http://schemas.microsoft.com/office/drawing/2014/main" id="{89CB78BF-F199-2248-8D0D-9ED0373AE631}"/>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244FBE55-7C55-C34B-B155-C37298D32D89}"/>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244FBE55-7C55-C34B-B155-C37298D32D89}"/>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293EF068-64EE-2241-A950-53306175826D}"/>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293EF068-64EE-2241-A950-53306175826D}"/>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8C0F5621-97F4-664F-8891-AA5ABB9A1037}"/>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8C0F5621-97F4-664F-8891-AA5ABB9A1037}"/>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71D518D4-256A-9941-A61C-1DDF85426AB7}"/>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71D518D4-256A-9941-A61C-1DDF85426AB7}"/>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43423808-1FB7-E547-9346-5F52B584A79F}"/>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43423808-1FB7-E547-9346-5F52B584A79F}"/>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DDC5B6B7-EC6D-0E4E-8E87-C86046C126B3}"/>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DDC5B6B7-EC6D-0E4E-8E87-C86046C126B3}"/>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A9870CF5-6EF1-0143-B637-A6EDACAFA735}"/>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27" name="Rectangle 126">
                  <a:extLst>
                    <a:ext uri="{FF2B5EF4-FFF2-40B4-BE49-F238E27FC236}">
                      <a16:creationId xmlns:a16="http://schemas.microsoft.com/office/drawing/2014/main" id="{A9870CF5-6EF1-0143-B637-A6EDACAFA735}"/>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8DB63FF-1F42-224B-942B-B4998905C353}"/>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F8DB63FF-1F42-224B-942B-B4998905C353}"/>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131C3257-5667-8B4B-AF95-57F789712EF9}"/>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131C3257-5667-8B4B-AF95-57F789712EF9}"/>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A8E04351-2B03-3C49-8CA6-FA2D818CD238}"/>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A8E04351-2B03-3C49-8CA6-FA2D818CD238}"/>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45E548BC-657F-4673-A718-DB63C75323A0}"/>
                  </a:ext>
                </a:extLst>
              </p:cNvPr>
              <p:cNvSpPr/>
              <p:nvPr/>
            </p:nvSpPr>
            <p:spPr>
              <a:xfrm>
                <a:off x="9696896"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4</m:t>
                      </m:r>
                    </m:oMath>
                  </m:oMathPara>
                </a14:m>
                <a:endParaRPr lang="en-US" sz="120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45E548BC-657F-4673-A718-DB63C75323A0}"/>
                  </a:ext>
                </a:extLst>
              </p:cNvPr>
              <p:cNvSpPr>
                <a:spLocks noRot="1" noChangeAspect="1" noMove="1" noResize="1" noEditPoints="1" noAdjustHandles="1" noChangeArrowheads="1" noChangeShapeType="1" noTextEdit="1"/>
              </p:cNvSpPr>
              <p:nvPr/>
            </p:nvSpPr>
            <p:spPr>
              <a:xfrm>
                <a:off x="9696896" y="2973845"/>
                <a:ext cx="515229" cy="515229"/>
              </a:xfrm>
              <a:prstGeom prst="rect">
                <a:avLst/>
              </a:prstGeom>
              <a:blipFill>
                <a:blip r:embed="rId35"/>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3005998" y="2461195"/>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7"/>
                <a:stretch>
                  <a:fillRect/>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A31163D1-35BB-0D46-84BD-7C464973BB96}"/>
              </a:ext>
            </a:extLst>
          </p:cNvPr>
          <p:cNvSpPr txBox="1"/>
          <p:nvPr/>
        </p:nvSpPr>
        <p:spPr>
          <a:xfrm>
            <a:off x="152400" y="6553200"/>
            <a:ext cx="2941831" cy="276999"/>
          </a:xfrm>
          <a:prstGeom prst="rect">
            <a:avLst/>
          </a:prstGeom>
          <a:noFill/>
        </p:spPr>
        <p:txBody>
          <a:bodyPr wrap="none" rtlCol="0">
            <a:spAutoFit/>
          </a:bodyPr>
          <a:lstStyle/>
          <a:p>
            <a:r>
              <a:rPr lang="en-US" sz="1200" dirty="0"/>
              <a:t>Adapted from </a:t>
            </a:r>
            <a:r>
              <a:rPr lang="en-US" sz="1200" dirty="0">
                <a:hlinkClick r:id="rId38"/>
              </a:rPr>
              <a:t>D. </a:t>
            </a:r>
            <a:r>
              <a:rPr lang="en-US" sz="1200" dirty="0" err="1">
                <a:hlinkClick r:id="rId38"/>
              </a:rPr>
              <a:t>Fouhey</a:t>
            </a:r>
            <a:r>
              <a:rPr lang="en-US" sz="1200" dirty="0">
                <a:hlinkClick r:id="rId38"/>
              </a:rPr>
              <a:t> and J. Johnson</a:t>
            </a:r>
            <a:endParaRPr lang="en-US" sz="1200" dirty="0"/>
          </a:p>
        </p:txBody>
      </p:sp>
      <p:grpSp>
        <p:nvGrpSpPr>
          <p:cNvPr id="70" name="Group 69">
            <a:extLst>
              <a:ext uri="{FF2B5EF4-FFF2-40B4-BE49-F238E27FC236}">
                <a16:creationId xmlns:a16="http://schemas.microsoft.com/office/drawing/2014/main" id="{C855EFF8-BC9C-2948-9A8B-173132DD4DC1}"/>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58D39E9F-5456-8B44-A2E4-A56B3DE8D30C}"/>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1" name="Rectangle 70">
                  <a:extLst>
                    <a:ext uri="{FF2B5EF4-FFF2-40B4-BE49-F238E27FC236}">
                      <a16:creationId xmlns:a16="http://schemas.microsoft.com/office/drawing/2014/main" id="{58D39E9F-5456-8B44-A2E4-A56B3DE8D30C}"/>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3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A896111A-84FF-B84A-BCB4-B0BE9EADB897}"/>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A896111A-84FF-B84A-BCB4-B0BE9EADB897}"/>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3B04FC93-C926-7544-894D-96251C71FBE6}"/>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3B04FC93-C926-7544-894D-96251C71FBE6}"/>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32A04581-DED5-9F49-9B15-9C196C1F5FFB}"/>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32A04581-DED5-9F49-9B15-9C196C1F5FFB}"/>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50294456-9ADA-7645-BA1C-3D7F6F5F8539}"/>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50294456-9ADA-7645-BA1C-3D7F6F5F8539}"/>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93251FC6-B033-2E4C-B06A-666BF095924E}"/>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93251FC6-B033-2E4C-B06A-666BF095924E}"/>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26184807-9488-AF48-B5ED-FA694BEC0468}"/>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629D5239-DAF1-D742-A307-A589E80D20BF}"/>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8" name="Rectangle 77">
                    <a:extLst>
                      <a:ext uri="{FF2B5EF4-FFF2-40B4-BE49-F238E27FC236}">
                        <a16:creationId xmlns:a16="http://schemas.microsoft.com/office/drawing/2014/main" id="{629D5239-DAF1-D742-A307-A589E80D20BF}"/>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C01DF7CA-E9E1-C14C-983E-F54CEBE1AD22}"/>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C01DF7CA-E9E1-C14C-983E-F54CEBE1AD22}"/>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3E77F19C-3F07-8243-91BF-41F15A22F405}"/>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3E77F19C-3F07-8243-91BF-41F15A22F405}"/>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7"/>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CBBD645A-0C19-C34A-9F7D-1AB8E01F963B}"/>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4</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4</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5</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6</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36</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131" name="Rectangle 130">
                <a:extLst>
                  <a:ext uri="{FF2B5EF4-FFF2-40B4-BE49-F238E27FC236}">
                    <a16:creationId xmlns:a16="http://schemas.microsoft.com/office/drawing/2014/main" id="{CBBD645A-0C19-C34A-9F7D-1AB8E01F963B}"/>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48"/>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247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23F5C0A-B53E-CE40-BDB9-E5142AAC478E}"/>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0CB8EFB-0549-D14F-880A-E0D088D03E65}"/>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83" name="Rectangle 82">
                  <a:extLst>
                    <a:ext uri="{FF2B5EF4-FFF2-40B4-BE49-F238E27FC236}">
                      <a16:creationId xmlns:a16="http://schemas.microsoft.com/office/drawing/2014/main" id="{E0CB8EFB-0549-D14F-880A-E0D088D03E65}"/>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23277A6-4D4A-FF48-990B-2E18DC3FA6B6}"/>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84" name="Rectangle 83">
                  <a:extLst>
                    <a:ext uri="{FF2B5EF4-FFF2-40B4-BE49-F238E27FC236}">
                      <a16:creationId xmlns:a16="http://schemas.microsoft.com/office/drawing/2014/main" id="{023277A6-4D4A-FF48-990B-2E18DC3FA6B6}"/>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692DF46-0C7A-5241-8E62-6ACE6A98B9C9}"/>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85" name="Rectangle 84">
                  <a:extLst>
                    <a:ext uri="{FF2B5EF4-FFF2-40B4-BE49-F238E27FC236}">
                      <a16:creationId xmlns:a16="http://schemas.microsoft.com/office/drawing/2014/main" id="{E692DF46-0C7A-5241-8E62-6ACE6A98B9C9}"/>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13A47A7E-0BF1-834C-BD7D-A5728C0B30A8}"/>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86" name="Rectangle 85">
                  <a:extLst>
                    <a:ext uri="{FF2B5EF4-FFF2-40B4-BE49-F238E27FC236}">
                      <a16:creationId xmlns:a16="http://schemas.microsoft.com/office/drawing/2014/main" id="{13A47A7E-0BF1-834C-BD7D-A5728C0B30A8}"/>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B78E64B-7D3E-2F4D-83BF-3CAB6CF61CFD}"/>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88" name="Rectangle 87">
                  <a:extLst>
                    <a:ext uri="{FF2B5EF4-FFF2-40B4-BE49-F238E27FC236}">
                      <a16:creationId xmlns:a16="http://schemas.microsoft.com/office/drawing/2014/main" id="{2B78E64B-7D3E-2F4D-83BF-3CAB6CF61CFD}"/>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A7D697DD-1504-A24F-AF01-DDD6D0DD372F}"/>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89" name="Rectangle 88">
                  <a:extLst>
                    <a:ext uri="{FF2B5EF4-FFF2-40B4-BE49-F238E27FC236}">
                      <a16:creationId xmlns:a16="http://schemas.microsoft.com/office/drawing/2014/main" id="{A7D697DD-1504-A24F-AF01-DDD6D0DD372F}"/>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3A60FB9-83EA-9140-8B9A-9CBC0B031C29}"/>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B3A60FB9-83EA-9140-8B9A-9CBC0B031C29}"/>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FACEAE6D-13CC-6D42-AC11-5EC1FACE1CA5}"/>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FACEAE6D-13CC-6D42-AC11-5EC1FACE1CA5}"/>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ABA2CE10-A25D-4C48-837D-35C613366D9A}"/>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ABA2CE10-A25D-4C48-837D-35C613366D9A}"/>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59E746F6-2E62-6743-A576-904B1C9DE35B}"/>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59E746F6-2E62-6743-A576-904B1C9DE35B}"/>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CD69AAD6-05A9-2140-8069-0EC27217D2A6}"/>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CD69AAD6-05A9-2140-8069-0EC27217D2A6}"/>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F37175FD-8F55-E94E-BA9E-2AD4230D03E7}"/>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F37175FD-8F55-E94E-BA9E-2AD4230D03E7}"/>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DC34B314-746E-204C-BE99-B87CA58A2FEA}"/>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DC34B314-746E-204C-BE99-B87CA58A2FEA}"/>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81738CEE-50B4-BE4D-9BC0-27B9849877C4}"/>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81738CEE-50B4-BE4D-9BC0-27B9849877C4}"/>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472FDEE4-AAC1-A145-AF1B-11C19659ABF6}"/>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472FDEE4-AAC1-A145-AF1B-11C19659ABF6}"/>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C98F73BB-1797-B74E-9F7A-91D7CFE93013}"/>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C98F73BB-1797-B74E-9F7A-91D7CFE93013}"/>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63A065A7-5793-294A-99C4-8DA20496B3BF}"/>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63A065A7-5793-294A-99C4-8DA20496B3BF}"/>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E22C656B-BAC7-1148-A93D-B5F554BE9AA2}"/>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E22C656B-BAC7-1148-A93D-B5F554BE9AA2}"/>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922AD225-E51E-8947-A4D4-8B802E479278}"/>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20" name="Rectangle 119">
                  <a:extLst>
                    <a:ext uri="{FF2B5EF4-FFF2-40B4-BE49-F238E27FC236}">
                      <a16:creationId xmlns:a16="http://schemas.microsoft.com/office/drawing/2014/main" id="{922AD225-E51E-8947-A4D4-8B802E479278}"/>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7C8E2CD-0148-6646-B2B0-D89AF58EF2E9}"/>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17C8E2CD-0148-6646-B2B0-D89AF58EF2E9}"/>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8DFDBD96-E522-2945-A098-FAF716BCFCC6}"/>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8DFDBD96-E522-2945-A098-FAF716BCFCC6}"/>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784E57CB-E5EE-8443-846E-37CAB1437C4F}"/>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784E57CB-E5EE-8443-846E-37CAB1437C4F}"/>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E1DB1067-103A-0E46-A332-6C8743678193}"/>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E1DB1067-103A-0E46-A332-6C8743678193}"/>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FE513A35-7498-B542-BC8C-DD7268D9C522}"/>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FE513A35-7498-B542-BC8C-DD7268D9C522}"/>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6EE25D75-D897-7241-8481-83DDC4A46C50}"/>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6EE25D75-D897-7241-8481-83DDC4A46C50}"/>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5080F5B-BC0F-D146-9B1B-0BEBCB3ECDF8}"/>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27" name="Rectangle 126">
                  <a:extLst>
                    <a:ext uri="{FF2B5EF4-FFF2-40B4-BE49-F238E27FC236}">
                      <a16:creationId xmlns:a16="http://schemas.microsoft.com/office/drawing/2014/main" id="{15080F5B-BC0F-D146-9B1B-0BEBCB3ECDF8}"/>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7D6C0F2D-68A6-754D-A83E-5FC4CA8EE5B5}"/>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7D6C0F2D-68A6-754D-A83E-5FC4CA8EE5B5}"/>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A334EC31-32FC-A54B-86AA-E8A01461DC7F}"/>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A334EC31-32FC-A54B-86AA-E8A01461DC7F}"/>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E778871E-93AD-0845-A75E-CE4BD1D0A696}"/>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E778871E-93AD-0845-A75E-CE4BD1D0A696}"/>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8DF40390-775E-8A4D-B767-F259408EAD6E}"/>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31" name="Rectangle 130">
                  <a:extLst>
                    <a:ext uri="{FF2B5EF4-FFF2-40B4-BE49-F238E27FC236}">
                      <a16:creationId xmlns:a16="http://schemas.microsoft.com/office/drawing/2014/main" id="{8DF40390-775E-8A4D-B767-F259408EAD6E}"/>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91A3CAB-ED43-4EB0-A2B2-259C38187845}"/>
                  </a:ext>
                </a:extLst>
              </p:cNvPr>
              <p:cNvSpPr/>
              <p:nvPr/>
            </p:nvSpPr>
            <p:spPr>
              <a:xfrm>
                <a:off x="8151209" y="347736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m:t>
                      </m:r>
                      <m:r>
                        <a:rPr lang="en-US" sz="1200" i="1" baseline="-25000" dirty="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70" name="Rectangle 69">
                <a:extLst>
                  <a:ext uri="{FF2B5EF4-FFF2-40B4-BE49-F238E27FC236}">
                    <a16:creationId xmlns:a16="http://schemas.microsoft.com/office/drawing/2014/main" id="{091A3CAB-ED43-4EB0-A2B2-259C38187845}"/>
                  </a:ext>
                </a:extLst>
              </p:cNvPr>
              <p:cNvSpPr>
                <a:spLocks noRot="1" noChangeAspect="1" noMove="1" noResize="1" noEditPoints="1" noAdjustHandles="1" noChangeArrowheads="1" noChangeShapeType="1" noTextEdit="1"/>
              </p:cNvSpPr>
              <p:nvPr/>
            </p:nvSpPr>
            <p:spPr>
              <a:xfrm>
                <a:off x="8151209" y="3477366"/>
                <a:ext cx="515229" cy="515229"/>
              </a:xfrm>
              <a:prstGeom prst="rect">
                <a:avLst/>
              </a:prstGeom>
              <a:blipFill>
                <a:blip r:embed="rId3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45E548BC-657F-4673-A718-DB63C75323A0}"/>
                  </a:ext>
                </a:extLst>
              </p:cNvPr>
              <p:cNvSpPr/>
              <p:nvPr/>
            </p:nvSpPr>
            <p:spPr>
              <a:xfrm>
                <a:off x="9696896"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4</m:t>
                      </m:r>
                    </m:oMath>
                  </m:oMathPara>
                </a14:m>
                <a:endParaRPr lang="en-US" sz="120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45E548BC-657F-4673-A718-DB63C75323A0}"/>
                  </a:ext>
                </a:extLst>
              </p:cNvPr>
              <p:cNvSpPr>
                <a:spLocks noRot="1" noChangeAspect="1" noMove="1" noResize="1" noEditPoints="1" noAdjustHandles="1" noChangeArrowheads="1" noChangeShapeType="1" noTextEdit="1"/>
              </p:cNvSpPr>
              <p:nvPr/>
            </p:nvSpPr>
            <p:spPr>
              <a:xfrm>
                <a:off x="9696896" y="2973845"/>
                <a:ext cx="515229" cy="515229"/>
              </a:xfrm>
              <a:prstGeom prst="rect">
                <a:avLst/>
              </a:prstGeom>
              <a:blipFill>
                <a:blip r:embed="rId36"/>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1458994" y="2962398"/>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8"/>
                <a:stretch>
                  <a:fillRect/>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6EF0CDFD-6CBC-674C-9C8D-8D8D62DF215D}"/>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39"/>
              </a:rPr>
              <a:t>D. </a:t>
            </a:r>
            <a:r>
              <a:rPr lang="en-US" sz="1200" b="0" dirty="0" err="1">
                <a:hlinkClick r:id="rId39"/>
              </a:rPr>
              <a:t>Fouhey</a:t>
            </a:r>
            <a:r>
              <a:rPr lang="en-US" sz="1200" b="0" dirty="0">
                <a:hlinkClick r:id="rId39"/>
              </a:rPr>
              <a:t> and J. Johnson</a:t>
            </a:r>
            <a:endParaRPr lang="en-US" sz="1200" b="0" dirty="0"/>
          </a:p>
        </p:txBody>
      </p:sp>
      <p:grpSp>
        <p:nvGrpSpPr>
          <p:cNvPr id="71" name="Group 70">
            <a:extLst>
              <a:ext uri="{FF2B5EF4-FFF2-40B4-BE49-F238E27FC236}">
                <a16:creationId xmlns:a16="http://schemas.microsoft.com/office/drawing/2014/main" id="{B34F577D-F311-AC49-8995-B04C106CCF56}"/>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25E0447C-48C2-F347-9511-844C4F8E3DB7}"/>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25E0447C-48C2-F347-9511-844C4F8E3DB7}"/>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D48CEA7C-06CD-0B41-B1C1-F2762B1273AB}"/>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D48CEA7C-06CD-0B41-B1C1-F2762B1273AB}"/>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441DD455-F80E-6D41-9033-43ABC1B34B84}"/>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441DD455-F80E-6D41-9033-43ABC1B34B84}"/>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B47B02E-0055-A947-923F-8DBD015B11ED}"/>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FB47B02E-0055-A947-923F-8DBD015B11ED}"/>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6C8F60F-CA82-8C43-9E98-B6DA65A6191B}"/>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86C8F60F-CA82-8C43-9E98-B6DA65A6191B}"/>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EBD8B007-D34C-724F-A64E-75FA248AA941}"/>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7" name="Rectangle 76">
                  <a:extLst>
                    <a:ext uri="{FF2B5EF4-FFF2-40B4-BE49-F238E27FC236}">
                      <a16:creationId xmlns:a16="http://schemas.microsoft.com/office/drawing/2014/main" id="{EBD8B007-D34C-724F-A64E-75FA248AA941}"/>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D84F91EB-872E-3B4F-B664-FA4CF45850C9}"/>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80DE0D7D-4503-6643-B700-2B1E6CAF7DFA}"/>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80DE0D7D-4503-6643-B700-2B1E6CAF7DFA}"/>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B200EC51-9775-6B4D-AD1B-A93015FDA762}"/>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B200EC51-9775-6B4D-AD1B-A93015FDA762}"/>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7"/>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91B90F52-9D73-4F4E-A648-ABE26ED20BD9}"/>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1" name="Rectangle 80">
                    <a:extLst>
                      <a:ext uri="{FF2B5EF4-FFF2-40B4-BE49-F238E27FC236}">
                        <a16:creationId xmlns:a16="http://schemas.microsoft.com/office/drawing/2014/main" id="{91B90F52-9D73-4F4E-A648-ABE26ED20BD9}"/>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8"/>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824661E4-1BC4-964B-84BA-98E5FA8F1A24}"/>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smtClean="0">
                          <a:latin typeface="Cambria Math" panose="02040503050406030204" pitchFamily="18" charset="0"/>
                        </a:rPr>
                        <m:t>21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22</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43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132" name="Rectangle 131">
                <a:extLst>
                  <a:ext uri="{FF2B5EF4-FFF2-40B4-BE49-F238E27FC236}">
                    <a16:creationId xmlns:a16="http://schemas.microsoft.com/office/drawing/2014/main" id="{824661E4-1BC4-964B-84BA-98E5FA8F1A24}"/>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49"/>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18724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84FB7FEE-605A-0447-9948-0BCF935EA952}"/>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18FCC087-1870-F649-B12A-1AFC2CAC2A7C}"/>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03" name="Rectangle 102">
                  <a:extLst>
                    <a:ext uri="{FF2B5EF4-FFF2-40B4-BE49-F238E27FC236}">
                      <a16:creationId xmlns:a16="http://schemas.microsoft.com/office/drawing/2014/main" id="{18FCC087-1870-F649-B12A-1AFC2CAC2A7C}"/>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4268ABB7-F515-EB4A-B2AB-E99B3C35FAD0}"/>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04" name="Rectangle 103">
                  <a:extLst>
                    <a:ext uri="{FF2B5EF4-FFF2-40B4-BE49-F238E27FC236}">
                      <a16:creationId xmlns:a16="http://schemas.microsoft.com/office/drawing/2014/main" id="{4268ABB7-F515-EB4A-B2AB-E99B3C35FAD0}"/>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B14ED12F-C4B6-4F4F-9019-031B98DCD486}"/>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B14ED12F-C4B6-4F4F-9019-031B98DCD486}"/>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70BD8361-0F6E-BC4B-A5E0-155561526C9C}"/>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70BD8361-0F6E-BC4B-A5E0-155561526C9C}"/>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3D48A143-1726-8349-8A13-A32B041C4C26}"/>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3D48A143-1726-8349-8A13-A32B041C4C26}"/>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8C770664-5AE3-CD43-8581-2843AC3697ED}"/>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8C770664-5AE3-CD43-8581-2843AC3697ED}"/>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A1BB7355-1252-5048-98A1-59137E83EA16}"/>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A1BB7355-1252-5048-98A1-59137E83EA16}"/>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1CE751F6-6779-F246-82E4-EC0E99C8BD32}"/>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1CE751F6-6779-F246-82E4-EC0E99C8BD32}"/>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2BA56FDD-9C6D-8D49-A18C-2D9DD554E849}"/>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2BA56FDD-9C6D-8D49-A18C-2D9DD554E849}"/>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19C00A56-D55A-624B-8171-0EC01DA40766}"/>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19C00A56-D55A-624B-8171-0EC01DA40766}"/>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DCCDE167-5916-3049-9B97-BE39AACC9D0E}"/>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DCCDE167-5916-3049-9B97-BE39AACC9D0E}"/>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E216D0C8-7482-1F4F-9DE2-C2BFA12753AD}"/>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E216D0C8-7482-1F4F-9DE2-C2BFA12753AD}"/>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9A2B13AB-D797-F64C-B4FE-349CA92F15C4}"/>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9A2B13AB-D797-F64C-B4FE-349CA92F15C4}"/>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4F8F3DCC-A096-BA4B-8B00-E918710FB1BC}"/>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4F8F3DCC-A096-BA4B-8B00-E918710FB1BC}"/>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A6CA2080-B3C2-8B4E-9165-EB090FB580AD}"/>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A6CA2080-B3C2-8B4E-9165-EB090FB580AD}"/>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36770D3C-FC08-8E49-A915-918B2FFE47C7}"/>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36770D3C-FC08-8E49-A915-918B2FFE47C7}"/>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8495DFD0-C1AE-394B-ABAD-D8731F673826}"/>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8495DFD0-C1AE-394B-ABAD-D8731F673826}"/>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400C9829-D589-6F4A-B4A6-5D0232A2AA67}"/>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120" name="Rectangle 119">
                  <a:extLst>
                    <a:ext uri="{FF2B5EF4-FFF2-40B4-BE49-F238E27FC236}">
                      <a16:creationId xmlns:a16="http://schemas.microsoft.com/office/drawing/2014/main" id="{400C9829-D589-6F4A-B4A6-5D0232A2AA67}"/>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2E780474-B773-4C43-8681-CE088BBD18F9}"/>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2E780474-B773-4C43-8681-CE088BBD18F9}"/>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B1673EC6-67A9-E849-B2EE-B31BB8ED19B3}"/>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B1673EC6-67A9-E849-B2EE-B31BB8ED19B3}"/>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F6F061CD-22F2-444F-8CA5-FFF2B0EE9F2E}"/>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F6F061CD-22F2-444F-8CA5-FFF2B0EE9F2E}"/>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36B68E3-CF49-1D41-BBF7-288C3BA049BE}"/>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836B68E3-CF49-1D41-BBF7-288C3BA049BE}"/>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3C138ED0-B6C8-7349-92E4-284204F0927E}"/>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3C138ED0-B6C8-7349-92E4-284204F0927E}"/>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CFDFF25A-8532-8942-9999-C38B59D90699}"/>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CFDFF25A-8532-8942-9999-C38B59D90699}"/>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93C71DF3-7350-C949-8C6F-2B8C410F81A1}"/>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27" name="Rectangle 126">
                  <a:extLst>
                    <a:ext uri="{FF2B5EF4-FFF2-40B4-BE49-F238E27FC236}">
                      <a16:creationId xmlns:a16="http://schemas.microsoft.com/office/drawing/2014/main" id="{93C71DF3-7350-C949-8C6F-2B8C410F81A1}"/>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252C45CB-DFAC-0249-80AA-CE76A9A5B67E}"/>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252C45CB-DFAC-0249-80AA-CE76A9A5B67E}"/>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798DE7A2-00EA-AD4C-BA10-BE7A92065C4D}"/>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798DE7A2-00EA-AD4C-BA10-BE7A92065C4D}"/>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79A2DB75-792A-E747-9357-5CDA2D85FA47}"/>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79A2DB75-792A-E747-9357-5CDA2D85FA47}"/>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CF0DCDC3-D743-4744-B07C-2DB84EF55745}"/>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31" name="Rectangle 130">
                  <a:extLst>
                    <a:ext uri="{FF2B5EF4-FFF2-40B4-BE49-F238E27FC236}">
                      <a16:creationId xmlns:a16="http://schemas.microsoft.com/office/drawing/2014/main" id="{CF0DCDC3-D743-4744-B07C-2DB84EF55745}"/>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3E366FAA-0BB1-E043-AA94-B58F65D61A44}"/>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32" name="Rectangle 131">
                  <a:extLst>
                    <a:ext uri="{FF2B5EF4-FFF2-40B4-BE49-F238E27FC236}">
                      <a16:creationId xmlns:a16="http://schemas.microsoft.com/office/drawing/2014/main" id="{3E366FAA-0BB1-E043-AA94-B58F65D61A44}"/>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91A3CAB-ED43-4EB0-A2B2-259C38187845}"/>
                  </a:ext>
                </a:extLst>
              </p:cNvPr>
              <p:cNvSpPr/>
              <p:nvPr/>
            </p:nvSpPr>
            <p:spPr>
              <a:xfrm>
                <a:off x="8151209" y="347736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m:t>
                      </m:r>
                      <m:r>
                        <a:rPr lang="en-US" sz="1200" i="1" baseline="-25000" dirty="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70" name="Rectangle 69">
                <a:extLst>
                  <a:ext uri="{FF2B5EF4-FFF2-40B4-BE49-F238E27FC236}">
                    <a16:creationId xmlns:a16="http://schemas.microsoft.com/office/drawing/2014/main" id="{091A3CAB-ED43-4EB0-A2B2-259C38187845}"/>
                  </a:ext>
                </a:extLst>
              </p:cNvPr>
              <p:cNvSpPr>
                <a:spLocks noRot="1" noChangeAspect="1" noMove="1" noResize="1" noEditPoints="1" noAdjustHandles="1" noChangeArrowheads="1" noChangeShapeType="1" noTextEdit="1"/>
              </p:cNvSpPr>
              <p:nvPr/>
            </p:nvSpPr>
            <p:spPr>
              <a:xfrm>
                <a:off x="8151209" y="3477366"/>
                <a:ext cx="515229" cy="515229"/>
              </a:xfrm>
              <a:prstGeom prst="rect">
                <a:avLst/>
              </a:prstGeom>
              <a:blipFill>
                <a:blip r:embed="rId3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45E548BC-657F-4673-A718-DB63C75323A0}"/>
                  </a:ext>
                </a:extLst>
              </p:cNvPr>
              <p:cNvSpPr/>
              <p:nvPr/>
            </p:nvSpPr>
            <p:spPr>
              <a:xfrm>
                <a:off x="9696896"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4</m:t>
                      </m:r>
                    </m:oMath>
                  </m:oMathPara>
                </a14:m>
                <a:endParaRPr lang="en-US" sz="120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45E548BC-657F-4673-A718-DB63C75323A0}"/>
                  </a:ext>
                </a:extLst>
              </p:cNvPr>
              <p:cNvSpPr>
                <a:spLocks noRot="1" noChangeAspect="1" noMove="1" noResize="1" noEditPoints="1" noAdjustHandles="1" noChangeArrowheads="1" noChangeShapeType="1" noTextEdit="1"/>
              </p:cNvSpPr>
              <p:nvPr/>
            </p:nvSpPr>
            <p:spPr>
              <a:xfrm>
                <a:off x="9696896" y="2973845"/>
                <a:ext cx="515229" cy="515229"/>
              </a:xfrm>
              <a:prstGeom prst="rect">
                <a:avLst/>
              </a:prstGeom>
              <a:blipFill>
                <a:blip r:embed="rId36"/>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1961969" y="2962398"/>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FAC7205-39D0-604F-852A-1BD42688B586}"/>
                  </a:ext>
                </a:extLst>
              </p:cNvPr>
              <p:cNvSpPr/>
              <p:nvPr/>
            </p:nvSpPr>
            <p:spPr>
              <a:xfrm>
                <a:off x="8666438" y="347736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22</m:t>
                      </m:r>
                    </m:oMath>
                  </m:oMathPara>
                </a14:m>
                <a:endParaRPr lang="en-US" sz="1200" baseline="-25000" dirty="0">
                  <a:solidFill>
                    <a:sysClr val="windowText" lastClr="000000"/>
                  </a:solidFill>
                </a:endParaRPr>
              </a:p>
            </p:txBody>
          </p:sp>
        </mc:Choice>
        <mc:Fallback xmlns="">
          <p:sp>
            <p:nvSpPr>
              <p:cNvPr id="82" name="Rectangle 81">
                <a:extLst>
                  <a:ext uri="{FF2B5EF4-FFF2-40B4-BE49-F238E27FC236}">
                    <a16:creationId xmlns:a16="http://schemas.microsoft.com/office/drawing/2014/main" id="{5FAC7205-39D0-604F-852A-1BD42688B586}"/>
                  </a:ext>
                </a:extLst>
              </p:cNvPr>
              <p:cNvSpPr>
                <a:spLocks noRot="1" noChangeAspect="1" noMove="1" noResize="1" noEditPoints="1" noAdjustHandles="1" noChangeArrowheads="1" noChangeShapeType="1" noTextEdit="1"/>
              </p:cNvSpPr>
              <p:nvPr/>
            </p:nvSpPr>
            <p:spPr>
              <a:xfrm>
                <a:off x="8666438" y="3477365"/>
                <a:ext cx="515229" cy="515229"/>
              </a:xfrm>
              <a:prstGeom prst="rect">
                <a:avLst/>
              </a:prstGeom>
              <a:blipFill>
                <a:blip r:embed="rId39"/>
                <a:stretch>
                  <a:fillRect/>
                </a:stretch>
              </a:blipFill>
              <a:ln>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A2585471-6584-C44E-ABCD-2DE625F1B14B}"/>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40"/>
              </a:rPr>
              <a:t>D. </a:t>
            </a:r>
            <a:r>
              <a:rPr lang="en-US" sz="1200" b="0" dirty="0" err="1">
                <a:hlinkClick r:id="rId40"/>
              </a:rPr>
              <a:t>Fouhey</a:t>
            </a:r>
            <a:r>
              <a:rPr lang="en-US" sz="1200" b="0" dirty="0">
                <a:hlinkClick r:id="rId40"/>
              </a:rPr>
              <a:t> and J. Johnson</a:t>
            </a:r>
            <a:endParaRPr lang="en-US" sz="1200" b="0" dirty="0"/>
          </a:p>
        </p:txBody>
      </p:sp>
      <p:grpSp>
        <p:nvGrpSpPr>
          <p:cNvPr id="71" name="Group 70">
            <a:extLst>
              <a:ext uri="{FF2B5EF4-FFF2-40B4-BE49-F238E27FC236}">
                <a16:creationId xmlns:a16="http://schemas.microsoft.com/office/drawing/2014/main" id="{5964AA15-6D2B-0D4C-A49C-F1214B0E951B}"/>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EB3B8A2-C7F0-6245-8E5D-ADDA09EFA76F}"/>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6EB3B8A2-C7F0-6245-8E5D-ADDA09EFA76F}"/>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9E94ADE-83A1-774E-84E6-3933174D25EE}"/>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A9E94ADE-83A1-774E-84E6-3933174D25EE}"/>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679C584-0AE5-D443-8AB6-DA378EDECE81}"/>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6679C584-0AE5-D443-8AB6-DA378EDECE81}"/>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F13F3B4-79A2-6A4E-B82D-56D48E0B3510}"/>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7F13F3B4-79A2-6A4E-B82D-56D48E0B3510}"/>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F9892E55-789D-DB47-8193-4AFC9CD8906B}"/>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F9892E55-789D-DB47-8193-4AFC9CD8906B}"/>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5DD76FD6-A790-134A-8608-444CCBFE5377}"/>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7" name="Rectangle 76">
                  <a:extLst>
                    <a:ext uri="{FF2B5EF4-FFF2-40B4-BE49-F238E27FC236}">
                      <a16:creationId xmlns:a16="http://schemas.microsoft.com/office/drawing/2014/main" id="{5DD76FD6-A790-134A-8608-444CCBFE5377}"/>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E4EC7C12-B15E-F744-80FF-1085198B460D}"/>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D4FDD952-414C-F945-AD0E-0FA8948C413A}"/>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D4FDD952-414C-F945-AD0E-0FA8948C413A}"/>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7"/>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7F075C0B-AF46-1A45-9AF3-5A57D53BFED9}"/>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7F075C0B-AF46-1A45-9AF3-5A57D53BFED9}"/>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DEBE1E87-6917-FD48-BFFE-F5EB1D3C60D6}"/>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1" name="Rectangle 80">
                    <a:extLst>
                      <a:ext uri="{FF2B5EF4-FFF2-40B4-BE49-F238E27FC236}">
                        <a16:creationId xmlns:a16="http://schemas.microsoft.com/office/drawing/2014/main" id="{DEBE1E87-6917-FD48-BFFE-F5EB1D3C60D6}"/>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9"/>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F4ADBF33-B283-4B46-B86B-54BAC63E59B0}"/>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smtClean="0">
                          <a:latin typeface="Cambria Math" panose="02040503050406030204" pitchFamily="18" charset="0"/>
                        </a:rPr>
                        <m:t>22</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23</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44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133" name="Rectangle 132">
                <a:extLst>
                  <a:ext uri="{FF2B5EF4-FFF2-40B4-BE49-F238E27FC236}">
                    <a16:creationId xmlns:a16="http://schemas.microsoft.com/office/drawing/2014/main" id="{F4ADBF33-B283-4B46-B86B-54BAC63E59B0}"/>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50"/>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44045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9F71B0CE-14D7-F140-A9BB-160EB25D72D8}"/>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B3F53A59-D8AD-3640-AEB7-F13ADD8E00F8}"/>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B3F53A59-D8AD-3640-AEB7-F13ADD8E00F8}"/>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C97AF5E1-695C-1842-96DF-D78E7F529AA1}"/>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C97AF5E1-695C-1842-96DF-D78E7F529AA1}"/>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3B784CB-AF63-894F-AA63-87A3E800F91B}"/>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83B784CB-AF63-894F-AA63-87A3E800F91B}"/>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175BB4B0-D45F-0645-942E-6B34FA793A74}"/>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175BB4B0-D45F-0645-942E-6B34FA793A74}"/>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1FD986E5-EEEB-514B-8153-342531E96939}"/>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1FD986E5-EEEB-514B-8153-342531E96939}"/>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E26081D5-B3A8-C048-AA08-99F37D5153A5}"/>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E26081D5-B3A8-C048-AA08-99F37D5153A5}"/>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9A4BEDF6-B280-CC4D-8A2F-EE83FEEAAF35}"/>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9A4BEDF6-B280-CC4D-8A2F-EE83FEEAAF35}"/>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C0DB99BB-8001-A84F-BD2A-386C14814CE2}"/>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C0DB99BB-8001-A84F-BD2A-386C14814CE2}"/>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4609B69F-3986-CE46-B489-0F45CB080D93}"/>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4609B69F-3986-CE46-B489-0F45CB080D93}"/>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78E18876-A75C-D642-9542-B395D43C542E}"/>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78E18876-A75C-D642-9542-B395D43C542E}"/>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81ED0732-3CF0-1C42-AD72-F155B24DAC38}"/>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81ED0732-3CF0-1C42-AD72-F155B24DAC38}"/>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BC8EB868-7632-9E47-AEE9-914019CCC32C}"/>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BC8EB868-7632-9E47-AEE9-914019CCC32C}"/>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03C549A5-5994-B64F-A2E8-22242B63A2BF}"/>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03C549A5-5994-B64F-A2E8-22242B63A2BF}"/>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201564C2-40F1-E044-94EB-80E184E85D24}"/>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201564C2-40F1-E044-94EB-80E184E85D24}"/>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3B4D67E1-D180-1344-86B7-CBB5C5252913}"/>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3B4D67E1-D180-1344-86B7-CBB5C5252913}"/>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4D396C16-2D71-2143-9589-C89B7CFFAB92}"/>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120" name="Rectangle 119">
                  <a:extLst>
                    <a:ext uri="{FF2B5EF4-FFF2-40B4-BE49-F238E27FC236}">
                      <a16:creationId xmlns:a16="http://schemas.microsoft.com/office/drawing/2014/main" id="{4D396C16-2D71-2143-9589-C89B7CFFAB92}"/>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CEFCBA23-082A-064B-B86B-5FF81D1116AA}"/>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CEFCBA23-082A-064B-B86B-5FF81D1116AA}"/>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A1D10C9D-0842-CD48-B364-E00242F76BB3}"/>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A1D10C9D-0842-CD48-B364-E00242F76BB3}"/>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C298B6A4-4F71-0E4A-B874-0D331FC58C0C}"/>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C298B6A4-4F71-0E4A-B874-0D331FC58C0C}"/>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F19B1AF4-5BD1-DE49-8666-3476307810D7}"/>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F19B1AF4-5BD1-DE49-8666-3476307810D7}"/>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4928B8B7-38A5-0E46-9F2A-55353916230E}"/>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4928B8B7-38A5-0E46-9F2A-55353916230E}"/>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57DE2B50-B5AA-AA4E-BBE2-1C40C67B0CEA}"/>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57DE2B50-B5AA-AA4E-BBE2-1C40C67B0CEA}"/>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6FAD628A-866A-1143-A344-0DC328D9B73B}"/>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27" name="Rectangle 126">
                  <a:extLst>
                    <a:ext uri="{FF2B5EF4-FFF2-40B4-BE49-F238E27FC236}">
                      <a16:creationId xmlns:a16="http://schemas.microsoft.com/office/drawing/2014/main" id="{6FAD628A-866A-1143-A344-0DC328D9B73B}"/>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C2BB23F5-131D-DD47-8166-297306A2171F}"/>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C2BB23F5-131D-DD47-8166-297306A2171F}"/>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C5B37F55-93A5-C047-9805-CFED920FB44D}"/>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C5B37F55-93A5-C047-9805-CFED920FB44D}"/>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F47766A5-1AB4-C145-BE1F-0B176FE1B4DA}"/>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F47766A5-1AB4-C145-BE1F-0B176FE1B4DA}"/>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C12A776C-4EB7-094B-AF25-42E6C79E525D}"/>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31" name="Rectangle 130">
                  <a:extLst>
                    <a:ext uri="{FF2B5EF4-FFF2-40B4-BE49-F238E27FC236}">
                      <a16:creationId xmlns:a16="http://schemas.microsoft.com/office/drawing/2014/main" id="{C12A776C-4EB7-094B-AF25-42E6C79E525D}"/>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A6B50D98-E60F-2445-9D0F-9FD09C09AB2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32" name="Rectangle 131">
                  <a:extLst>
                    <a:ext uri="{FF2B5EF4-FFF2-40B4-BE49-F238E27FC236}">
                      <a16:creationId xmlns:a16="http://schemas.microsoft.com/office/drawing/2014/main" id="{A6B50D98-E60F-2445-9D0F-9FD09C09AB2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25E8FD93-B11B-734D-B754-5AC3F87EA97D}"/>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33" name="Rectangle 132">
                  <a:extLst>
                    <a:ext uri="{FF2B5EF4-FFF2-40B4-BE49-F238E27FC236}">
                      <a16:creationId xmlns:a16="http://schemas.microsoft.com/office/drawing/2014/main" id="{25E8FD93-B11B-734D-B754-5AC3F87EA97D}"/>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2A8980D-4FD9-0946-83AA-057A1087616F}"/>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34" name="Rectangle 133">
                  <a:extLst>
                    <a:ext uri="{FF2B5EF4-FFF2-40B4-BE49-F238E27FC236}">
                      <a16:creationId xmlns:a16="http://schemas.microsoft.com/office/drawing/2014/main" id="{52A8980D-4FD9-0946-83AA-057A1087616F}"/>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91A3CAB-ED43-4EB0-A2B2-259C38187845}"/>
                  </a:ext>
                </a:extLst>
              </p:cNvPr>
              <p:cNvSpPr/>
              <p:nvPr/>
            </p:nvSpPr>
            <p:spPr>
              <a:xfrm>
                <a:off x="8151209" y="347736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m:t>
                      </m:r>
                      <m:r>
                        <a:rPr lang="en-US" sz="1200" i="1" baseline="-25000" dirty="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70" name="Rectangle 69">
                <a:extLst>
                  <a:ext uri="{FF2B5EF4-FFF2-40B4-BE49-F238E27FC236}">
                    <a16:creationId xmlns:a16="http://schemas.microsoft.com/office/drawing/2014/main" id="{091A3CAB-ED43-4EB0-A2B2-259C38187845}"/>
                  </a:ext>
                </a:extLst>
              </p:cNvPr>
              <p:cNvSpPr>
                <a:spLocks noRot="1" noChangeAspect="1" noMove="1" noResize="1" noEditPoints="1" noAdjustHandles="1" noChangeArrowheads="1" noChangeShapeType="1" noTextEdit="1"/>
              </p:cNvSpPr>
              <p:nvPr/>
            </p:nvSpPr>
            <p:spPr>
              <a:xfrm>
                <a:off x="8151209" y="3477366"/>
                <a:ext cx="515229" cy="515229"/>
              </a:xfrm>
              <a:prstGeom prst="rect">
                <a:avLst/>
              </a:prstGeom>
              <a:blipFill>
                <a:blip r:embed="rId3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45E548BC-657F-4673-A718-DB63C75323A0}"/>
                  </a:ext>
                </a:extLst>
              </p:cNvPr>
              <p:cNvSpPr/>
              <p:nvPr/>
            </p:nvSpPr>
            <p:spPr>
              <a:xfrm>
                <a:off x="9696896"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4</m:t>
                      </m:r>
                    </m:oMath>
                  </m:oMathPara>
                </a14:m>
                <a:endParaRPr lang="en-US" sz="120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45E548BC-657F-4673-A718-DB63C75323A0}"/>
                  </a:ext>
                </a:extLst>
              </p:cNvPr>
              <p:cNvSpPr>
                <a:spLocks noRot="1" noChangeAspect="1" noMove="1" noResize="1" noEditPoints="1" noAdjustHandles="1" noChangeArrowheads="1" noChangeShapeType="1" noTextEdit="1"/>
              </p:cNvSpPr>
              <p:nvPr/>
            </p:nvSpPr>
            <p:spPr>
              <a:xfrm>
                <a:off x="9696896" y="2973845"/>
                <a:ext cx="515229" cy="515229"/>
              </a:xfrm>
              <a:prstGeom prst="rect">
                <a:avLst/>
              </a:prstGeom>
              <a:blipFill>
                <a:blip r:embed="rId36"/>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2495369" y="2962398"/>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FAC7205-39D0-604F-852A-1BD42688B586}"/>
                  </a:ext>
                </a:extLst>
              </p:cNvPr>
              <p:cNvSpPr/>
              <p:nvPr/>
            </p:nvSpPr>
            <p:spPr>
              <a:xfrm>
                <a:off x="8666438" y="347736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22</m:t>
                      </m:r>
                    </m:oMath>
                  </m:oMathPara>
                </a14:m>
                <a:endParaRPr lang="en-US" sz="1200" baseline="-25000" dirty="0">
                  <a:solidFill>
                    <a:sysClr val="windowText" lastClr="000000"/>
                  </a:solidFill>
                </a:endParaRPr>
              </a:p>
            </p:txBody>
          </p:sp>
        </mc:Choice>
        <mc:Fallback xmlns="">
          <p:sp>
            <p:nvSpPr>
              <p:cNvPr id="82" name="Rectangle 81">
                <a:extLst>
                  <a:ext uri="{FF2B5EF4-FFF2-40B4-BE49-F238E27FC236}">
                    <a16:creationId xmlns:a16="http://schemas.microsoft.com/office/drawing/2014/main" id="{5FAC7205-39D0-604F-852A-1BD42688B586}"/>
                  </a:ext>
                </a:extLst>
              </p:cNvPr>
              <p:cNvSpPr>
                <a:spLocks noRot="1" noChangeAspect="1" noMove="1" noResize="1" noEditPoints="1" noAdjustHandles="1" noChangeArrowheads="1" noChangeShapeType="1" noTextEdit="1"/>
              </p:cNvSpPr>
              <p:nvPr/>
            </p:nvSpPr>
            <p:spPr>
              <a:xfrm>
                <a:off x="8666438" y="3477365"/>
                <a:ext cx="515229" cy="515229"/>
              </a:xfrm>
              <a:prstGeom prst="rect">
                <a:avLst/>
              </a:prstGeom>
              <a:blipFill>
                <a:blip r:embed="rId3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D321BC9-90B0-6F42-B0A9-E94FD864785B}"/>
                  </a:ext>
                </a:extLst>
              </p:cNvPr>
              <p:cNvSpPr/>
              <p:nvPr/>
            </p:nvSpPr>
            <p:spPr>
              <a:xfrm>
                <a:off x="9181667" y="347736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23</m:t>
                      </m:r>
                    </m:oMath>
                  </m:oMathPara>
                </a14:m>
                <a:endParaRPr lang="en-US" sz="1200" baseline="-25000" dirty="0">
                  <a:solidFill>
                    <a:sysClr val="windowText" lastClr="000000"/>
                  </a:solidFill>
                </a:endParaRPr>
              </a:p>
            </p:txBody>
          </p:sp>
        </mc:Choice>
        <mc:Fallback xmlns="">
          <p:sp>
            <p:nvSpPr>
              <p:cNvPr id="83" name="Rectangle 82">
                <a:extLst>
                  <a:ext uri="{FF2B5EF4-FFF2-40B4-BE49-F238E27FC236}">
                    <a16:creationId xmlns:a16="http://schemas.microsoft.com/office/drawing/2014/main" id="{CD321BC9-90B0-6F42-B0A9-E94FD864785B}"/>
                  </a:ext>
                </a:extLst>
              </p:cNvPr>
              <p:cNvSpPr>
                <a:spLocks noRot="1" noChangeAspect="1" noMove="1" noResize="1" noEditPoints="1" noAdjustHandles="1" noChangeArrowheads="1" noChangeShapeType="1" noTextEdit="1"/>
              </p:cNvSpPr>
              <p:nvPr/>
            </p:nvSpPr>
            <p:spPr>
              <a:xfrm>
                <a:off x="9181667" y="3477365"/>
                <a:ext cx="515229" cy="515229"/>
              </a:xfrm>
              <a:prstGeom prst="rect">
                <a:avLst/>
              </a:prstGeom>
              <a:blipFill>
                <a:blip r:embed="rId40"/>
                <a:stretch>
                  <a:fillRect/>
                </a:stretch>
              </a:blipFill>
              <a:ln>
                <a:solidFill>
                  <a:schemeClr val="tx1"/>
                </a:solidFill>
              </a:ln>
            </p:spPr>
            <p:txBody>
              <a:bodyPr/>
              <a:lstStyle/>
              <a:p>
                <a:r>
                  <a:rPr lang="en-US">
                    <a:noFill/>
                  </a:rPr>
                  <a:t> </a:t>
                </a:r>
              </a:p>
            </p:txBody>
          </p:sp>
        </mc:Fallback>
      </mc:AlternateContent>
      <p:sp>
        <p:nvSpPr>
          <p:cNvPr id="84" name="TextBox 83">
            <a:extLst>
              <a:ext uri="{FF2B5EF4-FFF2-40B4-BE49-F238E27FC236}">
                <a16:creationId xmlns:a16="http://schemas.microsoft.com/office/drawing/2014/main" id="{26051DAD-28F4-0843-A72A-BB19C3B24B50}"/>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41"/>
              </a:rPr>
              <a:t>D. </a:t>
            </a:r>
            <a:r>
              <a:rPr lang="en-US" sz="1200" b="0" dirty="0" err="1">
                <a:hlinkClick r:id="rId41"/>
              </a:rPr>
              <a:t>Fouhey</a:t>
            </a:r>
            <a:r>
              <a:rPr lang="en-US" sz="1200" b="0" dirty="0">
                <a:hlinkClick r:id="rId41"/>
              </a:rPr>
              <a:t> and J. Johnson</a:t>
            </a:r>
            <a:endParaRPr lang="en-US" sz="1200" b="0" dirty="0"/>
          </a:p>
        </p:txBody>
      </p:sp>
      <p:grpSp>
        <p:nvGrpSpPr>
          <p:cNvPr id="71" name="Group 70">
            <a:extLst>
              <a:ext uri="{FF2B5EF4-FFF2-40B4-BE49-F238E27FC236}">
                <a16:creationId xmlns:a16="http://schemas.microsoft.com/office/drawing/2014/main" id="{C164517F-14A9-2A48-8BE1-1546AA1050A2}"/>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4454277D-3A2C-1F40-B07A-4E1AD0C2FA58}"/>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4454277D-3A2C-1F40-B07A-4E1AD0C2FA58}"/>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5105B0DA-8CC0-5348-BCCC-3F9D91450479}"/>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5105B0DA-8CC0-5348-BCCC-3F9D91450479}"/>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3AFF4E6F-425D-7A4F-A86F-FDD82C39858C}"/>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3AFF4E6F-425D-7A4F-A86F-FDD82C39858C}"/>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5EBBAB56-3630-164C-A722-38D629C98E64}"/>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5EBBAB56-3630-164C-A722-38D629C98E64}"/>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0D79D74D-128D-2045-900D-4457ADD6BF05}"/>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0D79D74D-128D-2045-900D-4457ADD6BF05}"/>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DAE9738C-2AAD-A643-90AB-39DD332E8FEC}"/>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7" name="Rectangle 76">
                  <a:extLst>
                    <a:ext uri="{FF2B5EF4-FFF2-40B4-BE49-F238E27FC236}">
                      <a16:creationId xmlns:a16="http://schemas.microsoft.com/office/drawing/2014/main" id="{DAE9738C-2AAD-A643-90AB-39DD332E8FEC}"/>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7"/>
                  <a:stretch>
                    <a:fillRect/>
                  </a:stretch>
                </a:blipFill>
                <a:ln w="57150">
                  <a:solidFill>
                    <a:srgbClr val="FF0000"/>
                  </a:solidFill>
                </a:ln>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72762E2-7335-8D4B-8C02-5C084DB8E8B2}"/>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D9B8AC2-5119-6F4A-8ED1-22F327190940}"/>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2D9B8AC2-5119-6F4A-8ED1-22F327190940}"/>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33C873E5-A3F4-BC45-AB2D-376E7CF4C26E}"/>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33C873E5-A3F4-BC45-AB2D-376E7CF4C26E}"/>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2F2A108-BE7F-DA44-B785-6DE4926F6D5C}"/>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1" name="Rectangle 80">
                    <a:extLst>
                      <a:ext uri="{FF2B5EF4-FFF2-40B4-BE49-F238E27FC236}">
                        <a16:creationId xmlns:a16="http://schemas.microsoft.com/office/drawing/2014/main" id="{42F2A108-BE7F-DA44-B785-6DE4926F6D5C}"/>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50"/>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D995EC82-E2A6-8B4C-8981-541F90694D7C}"/>
                  </a:ext>
                </a:extLst>
              </p:cNvPr>
              <p:cNvSpPr/>
              <p:nvPr/>
            </p:nvSpPr>
            <p:spPr>
              <a:xfrm>
                <a:off x="2377001" y="5638800"/>
                <a:ext cx="7437998" cy="4531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b="0" i="1" baseline="-25000" dirty="0" smtClean="0">
                          <a:latin typeface="Cambria Math" panose="02040503050406030204" pitchFamily="18" charset="0"/>
                        </a:rPr>
                        <m:t>23</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23</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11</m:t>
                      </m:r>
                      <m:r>
                        <a:rPr lang="en-US" b="0" i="1" dirty="0">
                          <a:latin typeface="Cambria Math" panose="02040503050406030204" pitchFamily="18" charset="0"/>
                        </a:rPr>
                        <m:t>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24</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12</m:t>
                      </m:r>
                      <m:r>
                        <a:rPr lang="en-US" b="0" i="1" dirty="0">
                          <a:latin typeface="Cambria Math" panose="02040503050406030204" pitchFamily="18" charset="0"/>
                        </a:rPr>
                        <m:t>+</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25</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1</m:t>
                      </m:r>
                      <m:r>
                        <a:rPr lang="en-US" b="0" i="1" baseline="-25000" dirty="0" smtClean="0">
                          <a:latin typeface="Cambria Math" panose="02040503050406030204" pitchFamily="18" charset="0"/>
                        </a:rPr>
                        <m:t>3</m:t>
                      </m:r>
                      <m:r>
                        <a:rPr lang="en-US" b="0" i="1" dirty="0">
                          <a:latin typeface="Cambria Math" panose="02040503050406030204" pitchFamily="18" charset="0"/>
                        </a:rPr>
                        <m:t>+ … +</m:t>
                      </m:r>
                      <m:r>
                        <a:rPr lang="en-US" b="0" i="1" dirty="0" smtClean="0">
                          <a:latin typeface="Cambria Math" panose="02040503050406030204" pitchFamily="18" charset="0"/>
                        </a:rPr>
                        <m:t>𝑥</m:t>
                      </m:r>
                      <m:r>
                        <a:rPr lang="en-US" b="0" i="1" baseline="-25000" dirty="0" smtClean="0">
                          <a:latin typeface="Cambria Math" panose="02040503050406030204" pitchFamily="18" charset="0"/>
                        </a:rPr>
                        <m:t>45</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𝑤</m:t>
                      </m:r>
                      <m:r>
                        <a:rPr lang="en-US" b="0" i="1" baseline="-25000" dirty="0">
                          <a:latin typeface="Cambria Math" panose="02040503050406030204" pitchFamily="18" charset="0"/>
                        </a:rPr>
                        <m:t>33</m:t>
                      </m:r>
                    </m:oMath>
                  </m:oMathPara>
                </a14:m>
                <a:endParaRPr lang="en-US" b="0" baseline="-25000" dirty="0"/>
              </a:p>
            </p:txBody>
          </p:sp>
        </mc:Choice>
        <mc:Fallback xmlns="">
          <p:sp>
            <p:nvSpPr>
              <p:cNvPr id="103" name="Rectangle 102">
                <a:extLst>
                  <a:ext uri="{FF2B5EF4-FFF2-40B4-BE49-F238E27FC236}">
                    <a16:creationId xmlns:a16="http://schemas.microsoft.com/office/drawing/2014/main" id="{D995EC82-E2A6-8B4C-8981-541F90694D7C}"/>
                  </a:ext>
                </a:extLst>
              </p:cNvPr>
              <p:cNvSpPr>
                <a:spLocks noRot="1" noChangeAspect="1" noMove="1" noResize="1" noEditPoints="1" noAdjustHandles="1" noChangeArrowheads="1" noChangeShapeType="1" noTextEdit="1"/>
              </p:cNvSpPr>
              <p:nvPr/>
            </p:nvSpPr>
            <p:spPr>
              <a:xfrm>
                <a:off x="2377001" y="5638800"/>
                <a:ext cx="7437998" cy="453137"/>
              </a:xfrm>
              <a:prstGeom prst="rect">
                <a:avLst/>
              </a:prstGeom>
              <a:blipFill>
                <a:blip r:embed="rId51"/>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110399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9F71B0CE-14D7-F140-A9BB-160EB25D72D8}"/>
              </a:ext>
            </a:extLst>
          </p:cNvPr>
          <p:cNvGrpSpPr/>
          <p:nvPr/>
        </p:nvGrpSpPr>
        <p:grpSpPr>
          <a:xfrm>
            <a:off x="1457389" y="2472499"/>
            <a:ext cx="3091374" cy="2536674"/>
            <a:chOff x="1457389" y="2472499"/>
            <a:chExt cx="3091374" cy="2536674"/>
          </a:xfrm>
        </p:grpSpPr>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B3F53A59-D8AD-3640-AEB7-F13ADD8E00F8}"/>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B3F53A59-D8AD-3640-AEB7-F13ADD8E00F8}"/>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C97AF5E1-695C-1842-96DF-D78E7F529AA1}"/>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C97AF5E1-695C-1842-96DF-D78E7F529AA1}"/>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3B784CB-AF63-894F-AA63-87A3E800F91B}"/>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83B784CB-AF63-894F-AA63-87A3E800F91B}"/>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175BB4B0-D45F-0645-942E-6B34FA793A74}"/>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08" name="Rectangle 107">
                  <a:extLst>
                    <a:ext uri="{FF2B5EF4-FFF2-40B4-BE49-F238E27FC236}">
                      <a16:creationId xmlns:a16="http://schemas.microsoft.com/office/drawing/2014/main" id="{175BB4B0-D45F-0645-942E-6B34FA793A74}"/>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1FD986E5-EEEB-514B-8153-342531E96939}"/>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109" name="Rectangle 108">
                  <a:extLst>
                    <a:ext uri="{FF2B5EF4-FFF2-40B4-BE49-F238E27FC236}">
                      <a16:creationId xmlns:a16="http://schemas.microsoft.com/office/drawing/2014/main" id="{1FD986E5-EEEB-514B-8153-342531E96939}"/>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E26081D5-B3A8-C048-AA08-99F37D5153A5}"/>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110" name="Rectangle 109">
                  <a:extLst>
                    <a:ext uri="{FF2B5EF4-FFF2-40B4-BE49-F238E27FC236}">
                      <a16:creationId xmlns:a16="http://schemas.microsoft.com/office/drawing/2014/main" id="{E26081D5-B3A8-C048-AA08-99F37D5153A5}"/>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9A4BEDF6-B280-CC4D-8A2F-EE83FEEAAF35}"/>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11" name="Rectangle 110">
                  <a:extLst>
                    <a:ext uri="{FF2B5EF4-FFF2-40B4-BE49-F238E27FC236}">
                      <a16:creationId xmlns:a16="http://schemas.microsoft.com/office/drawing/2014/main" id="{9A4BEDF6-B280-CC4D-8A2F-EE83FEEAAF35}"/>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C0DB99BB-8001-A84F-BD2A-386C14814CE2}"/>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12" name="Rectangle 111">
                  <a:extLst>
                    <a:ext uri="{FF2B5EF4-FFF2-40B4-BE49-F238E27FC236}">
                      <a16:creationId xmlns:a16="http://schemas.microsoft.com/office/drawing/2014/main" id="{C0DB99BB-8001-A84F-BD2A-386C14814CE2}"/>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4609B69F-3986-CE46-B489-0F45CB080D93}"/>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13" name="Rectangle 112">
                  <a:extLst>
                    <a:ext uri="{FF2B5EF4-FFF2-40B4-BE49-F238E27FC236}">
                      <a16:creationId xmlns:a16="http://schemas.microsoft.com/office/drawing/2014/main" id="{4609B69F-3986-CE46-B489-0F45CB080D93}"/>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78E18876-A75C-D642-9542-B395D43C542E}"/>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114" name="Rectangle 113">
                  <a:extLst>
                    <a:ext uri="{FF2B5EF4-FFF2-40B4-BE49-F238E27FC236}">
                      <a16:creationId xmlns:a16="http://schemas.microsoft.com/office/drawing/2014/main" id="{78E18876-A75C-D642-9542-B395D43C542E}"/>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81ED0732-3CF0-1C42-AD72-F155B24DAC38}"/>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115" name="Rectangle 114">
                  <a:extLst>
                    <a:ext uri="{FF2B5EF4-FFF2-40B4-BE49-F238E27FC236}">
                      <a16:creationId xmlns:a16="http://schemas.microsoft.com/office/drawing/2014/main" id="{81ED0732-3CF0-1C42-AD72-F155B24DAC38}"/>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BC8EB868-7632-9E47-AEE9-914019CCC32C}"/>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116" name="Rectangle 115">
                  <a:extLst>
                    <a:ext uri="{FF2B5EF4-FFF2-40B4-BE49-F238E27FC236}">
                      <a16:creationId xmlns:a16="http://schemas.microsoft.com/office/drawing/2014/main" id="{BC8EB868-7632-9E47-AEE9-914019CCC32C}"/>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03C549A5-5994-B64F-A2E8-22242B63A2BF}"/>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117" name="Rectangle 116">
                  <a:extLst>
                    <a:ext uri="{FF2B5EF4-FFF2-40B4-BE49-F238E27FC236}">
                      <a16:creationId xmlns:a16="http://schemas.microsoft.com/office/drawing/2014/main" id="{03C549A5-5994-B64F-A2E8-22242B63A2BF}"/>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201564C2-40F1-E044-94EB-80E184E85D24}"/>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118" name="Rectangle 117">
                  <a:extLst>
                    <a:ext uri="{FF2B5EF4-FFF2-40B4-BE49-F238E27FC236}">
                      <a16:creationId xmlns:a16="http://schemas.microsoft.com/office/drawing/2014/main" id="{201564C2-40F1-E044-94EB-80E184E85D24}"/>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3B4D67E1-D180-1344-86B7-CBB5C5252913}"/>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119" name="Rectangle 118">
                  <a:extLst>
                    <a:ext uri="{FF2B5EF4-FFF2-40B4-BE49-F238E27FC236}">
                      <a16:creationId xmlns:a16="http://schemas.microsoft.com/office/drawing/2014/main" id="{3B4D67E1-D180-1344-86B7-CBB5C5252913}"/>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4D396C16-2D71-2143-9589-C89B7CFFAB92}"/>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120" name="Rectangle 119">
                  <a:extLst>
                    <a:ext uri="{FF2B5EF4-FFF2-40B4-BE49-F238E27FC236}">
                      <a16:creationId xmlns:a16="http://schemas.microsoft.com/office/drawing/2014/main" id="{4D396C16-2D71-2143-9589-C89B7CFFAB92}"/>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CEFCBA23-082A-064B-B86B-5FF81D1116AA}"/>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121" name="Rectangle 120">
                  <a:extLst>
                    <a:ext uri="{FF2B5EF4-FFF2-40B4-BE49-F238E27FC236}">
                      <a16:creationId xmlns:a16="http://schemas.microsoft.com/office/drawing/2014/main" id="{CEFCBA23-082A-064B-B86B-5FF81D1116AA}"/>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A1D10C9D-0842-CD48-B364-E00242F76BB3}"/>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122" name="Rectangle 121">
                  <a:extLst>
                    <a:ext uri="{FF2B5EF4-FFF2-40B4-BE49-F238E27FC236}">
                      <a16:creationId xmlns:a16="http://schemas.microsoft.com/office/drawing/2014/main" id="{A1D10C9D-0842-CD48-B364-E00242F76BB3}"/>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C298B6A4-4F71-0E4A-B874-0D331FC58C0C}"/>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123" name="Rectangle 122">
                  <a:extLst>
                    <a:ext uri="{FF2B5EF4-FFF2-40B4-BE49-F238E27FC236}">
                      <a16:creationId xmlns:a16="http://schemas.microsoft.com/office/drawing/2014/main" id="{C298B6A4-4F71-0E4A-B874-0D331FC58C0C}"/>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F19B1AF4-5BD1-DE49-8666-3476307810D7}"/>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124" name="Rectangle 123">
                  <a:extLst>
                    <a:ext uri="{FF2B5EF4-FFF2-40B4-BE49-F238E27FC236}">
                      <a16:creationId xmlns:a16="http://schemas.microsoft.com/office/drawing/2014/main" id="{F19B1AF4-5BD1-DE49-8666-3476307810D7}"/>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4928B8B7-38A5-0E46-9F2A-55353916230E}"/>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125" name="Rectangle 124">
                  <a:extLst>
                    <a:ext uri="{FF2B5EF4-FFF2-40B4-BE49-F238E27FC236}">
                      <a16:creationId xmlns:a16="http://schemas.microsoft.com/office/drawing/2014/main" id="{4928B8B7-38A5-0E46-9F2A-55353916230E}"/>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57DE2B50-B5AA-AA4E-BBE2-1C40C67B0CEA}"/>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126" name="Rectangle 125">
                  <a:extLst>
                    <a:ext uri="{FF2B5EF4-FFF2-40B4-BE49-F238E27FC236}">
                      <a16:creationId xmlns:a16="http://schemas.microsoft.com/office/drawing/2014/main" id="{57DE2B50-B5AA-AA4E-BBE2-1C40C67B0CEA}"/>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6FAD628A-866A-1143-A344-0DC328D9B73B}"/>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127" name="Rectangle 126">
                  <a:extLst>
                    <a:ext uri="{FF2B5EF4-FFF2-40B4-BE49-F238E27FC236}">
                      <a16:creationId xmlns:a16="http://schemas.microsoft.com/office/drawing/2014/main" id="{6FAD628A-866A-1143-A344-0DC328D9B73B}"/>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C2BB23F5-131D-DD47-8166-297306A2171F}"/>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128" name="Rectangle 127">
                  <a:extLst>
                    <a:ext uri="{FF2B5EF4-FFF2-40B4-BE49-F238E27FC236}">
                      <a16:creationId xmlns:a16="http://schemas.microsoft.com/office/drawing/2014/main" id="{C2BB23F5-131D-DD47-8166-297306A2171F}"/>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C5B37F55-93A5-C047-9805-CFED920FB44D}"/>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129" name="Rectangle 128">
                  <a:extLst>
                    <a:ext uri="{FF2B5EF4-FFF2-40B4-BE49-F238E27FC236}">
                      <a16:creationId xmlns:a16="http://schemas.microsoft.com/office/drawing/2014/main" id="{C5B37F55-93A5-C047-9805-CFED920FB44D}"/>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F47766A5-1AB4-C145-BE1F-0B176FE1B4DA}"/>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130" name="Rectangle 129">
                  <a:extLst>
                    <a:ext uri="{FF2B5EF4-FFF2-40B4-BE49-F238E27FC236}">
                      <a16:creationId xmlns:a16="http://schemas.microsoft.com/office/drawing/2014/main" id="{F47766A5-1AB4-C145-BE1F-0B176FE1B4DA}"/>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C12A776C-4EB7-094B-AF25-42E6C79E525D}"/>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131" name="Rectangle 130">
                  <a:extLst>
                    <a:ext uri="{FF2B5EF4-FFF2-40B4-BE49-F238E27FC236}">
                      <a16:creationId xmlns:a16="http://schemas.microsoft.com/office/drawing/2014/main" id="{C12A776C-4EB7-094B-AF25-42E6C79E525D}"/>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A6B50D98-E60F-2445-9D0F-9FD09C09AB2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132" name="Rectangle 131">
                  <a:extLst>
                    <a:ext uri="{FF2B5EF4-FFF2-40B4-BE49-F238E27FC236}">
                      <a16:creationId xmlns:a16="http://schemas.microsoft.com/office/drawing/2014/main" id="{A6B50D98-E60F-2445-9D0F-9FD09C09AB2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25E8FD93-B11B-734D-B754-5AC3F87EA97D}"/>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133" name="Rectangle 132">
                  <a:extLst>
                    <a:ext uri="{FF2B5EF4-FFF2-40B4-BE49-F238E27FC236}">
                      <a16:creationId xmlns:a16="http://schemas.microsoft.com/office/drawing/2014/main" id="{25E8FD93-B11B-734D-B754-5AC3F87EA97D}"/>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2A8980D-4FD9-0946-83AA-057A1087616F}"/>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134" name="Rectangle 133">
                  <a:extLst>
                    <a:ext uri="{FF2B5EF4-FFF2-40B4-BE49-F238E27FC236}">
                      <a16:creationId xmlns:a16="http://schemas.microsoft.com/office/drawing/2014/main" id="{52A8980D-4FD9-0946-83AA-057A1087616F}"/>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118AA57-10AB-4B38-899A-30E4473696D0}"/>
                  </a:ext>
                </a:extLst>
              </p:cNvPr>
              <p:cNvSpPr/>
              <p:nvPr/>
            </p:nvSpPr>
            <p:spPr>
              <a:xfrm>
                <a:off x="8151210" y="297384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67" name="Rectangle 66">
                <a:extLst>
                  <a:ext uri="{FF2B5EF4-FFF2-40B4-BE49-F238E27FC236}">
                    <a16:creationId xmlns:a16="http://schemas.microsoft.com/office/drawing/2014/main" id="{F118AA57-10AB-4B38-899A-30E4473696D0}"/>
                  </a:ext>
                </a:extLst>
              </p:cNvPr>
              <p:cNvSpPr>
                <a:spLocks noRot="1" noChangeAspect="1" noMove="1" noResize="1" noEditPoints="1" noAdjustHandles="1" noChangeArrowheads="1" noChangeShapeType="1" noTextEdit="1"/>
              </p:cNvSpPr>
              <p:nvPr/>
            </p:nvSpPr>
            <p:spPr>
              <a:xfrm>
                <a:off x="8151210" y="2973846"/>
                <a:ext cx="515229" cy="515229"/>
              </a:xfrm>
              <a:prstGeom prst="rect">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A487E16-4D02-466D-987E-382E8296E2DE}"/>
                  </a:ext>
                </a:extLst>
              </p:cNvPr>
              <p:cNvSpPr/>
              <p:nvPr/>
            </p:nvSpPr>
            <p:spPr>
              <a:xfrm>
                <a:off x="8666439"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aseline="-25000" dirty="0">
                  <a:solidFill>
                    <a:sysClr val="windowText" lastClr="000000"/>
                  </a:solidFill>
                </a:endParaRPr>
              </a:p>
            </p:txBody>
          </p:sp>
        </mc:Choice>
        <mc:Fallback xmlns="">
          <p:sp>
            <p:nvSpPr>
              <p:cNvPr id="68" name="Rectangle 67">
                <a:extLst>
                  <a:ext uri="{FF2B5EF4-FFF2-40B4-BE49-F238E27FC236}">
                    <a16:creationId xmlns:a16="http://schemas.microsoft.com/office/drawing/2014/main" id="{EA487E16-4D02-466D-987E-382E8296E2DE}"/>
                  </a:ext>
                </a:extLst>
              </p:cNvPr>
              <p:cNvSpPr>
                <a:spLocks noRot="1" noChangeAspect="1" noMove="1" noResize="1" noEditPoints="1" noAdjustHandles="1" noChangeArrowheads="1" noChangeShapeType="1" noTextEdit="1"/>
              </p:cNvSpPr>
              <p:nvPr/>
            </p:nvSpPr>
            <p:spPr>
              <a:xfrm>
                <a:off x="8666439" y="2973845"/>
                <a:ext cx="515229" cy="515229"/>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3B89570-CDDC-48CD-A4E7-1A8960C709B3}"/>
                  </a:ext>
                </a:extLst>
              </p:cNvPr>
              <p:cNvSpPr/>
              <p:nvPr/>
            </p:nvSpPr>
            <p:spPr>
              <a:xfrm>
                <a:off x="9181668"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aseline="-25000" dirty="0">
                  <a:solidFill>
                    <a:sysClr val="windowText" lastClr="000000"/>
                  </a:solidFill>
                </a:endParaRPr>
              </a:p>
            </p:txBody>
          </p:sp>
        </mc:Choice>
        <mc:Fallback xmlns="">
          <p:sp>
            <p:nvSpPr>
              <p:cNvPr id="69" name="Rectangle 68">
                <a:extLst>
                  <a:ext uri="{FF2B5EF4-FFF2-40B4-BE49-F238E27FC236}">
                    <a16:creationId xmlns:a16="http://schemas.microsoft.com/office/drawing/2014/main" id="{B3B89570-CDDC-48CD-A4E7-1A8960C709B3}"/>
                  </a:ext>
                </a:extLst>
              </p:cNvPr>
              <p:cNvSpPr>
                <a:spLocks noRot="1" noChangeAspect="1" noMove="1" noResize="1" noEditPoints="1" noAdjustHandles="1" noChangeArrowheads="1" noChangeShapeType="1" noTextEdit="1"/>
              </p:cNvSpPr>
              <p:nvPr/>
            </p:nvSpPr>
            <p:spPr>
              <a:xfrm>
                <a:off x="9181668" y="2973845"/>
                <a:ext cx="515229" cy="515229"/>
              </a:xfrm>
              <a:prstGeom prst="rect">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91A3CAB-ED43-4EB0-A2B2-259C38187845}"/>
                  </a:ext>
                </a:extLst>
              </p:cNvPr>
              <p:cNvSpPr/>
              <p:nvPr/>
            </p:nvSpPr>
            <p:spPr>
              <a:xfrm>
                <a:off x="8151209" y="3477366"/>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m:t>
                      </m:r>
                      <m:r>
                        <a:rPr lang="en-US" sz="1200" i="1" baseline="-25000" dirty="0">
                          <a:solidFill>
                            <a:sysClr val="windowText" lastClr="000000"/>
                          </a:solidFill>
                          <a:latin typeface="Cambria Math" panose="02040503050406030204" pitchFamily="18" charset="0"/>
                        </a:rPr>
                        <m:t>1</m:t>
                      </m:r>
                    </m:oMath>
                  </m:oMathPara>
                </a14:m>
                <a:endParaRPr lang="en-US" sz="1200" baseline="-25000" dirty="0">
                  <a:solidFill>
                    <a:sysClr val="windowText" lastClr="000000"/>
                  </a:solidFill>
                </a:endParaRPr>
              </a:p>
            </p:txBody>
          </p:sp>
        </mc:Choice>
        <mc:Fallback xmlns="">
          <p:sp>
            <p:nvSpPr>
              <p:cNvPr id="70" name="Rectangle 69">
                <a:extLst>
                  <a:ext uri="{FF2B5EF4-FFF2-40B4-BE49-F238E27FC236}">
                    <a16:creationId xmlns:a16="http://schemas.microsoft.com/office/drawing/2014/main" id="{091A3CAB-ED43-4EB0-A2B2-259C38187845}"/>
                  </a:ext>
                </a:extLst>
              </p:cNvPr>
              <p:cNvSpPr>
                <a:spLocks noRot="1" noChangeAspect="1" noMove="1" noResize="1" noEditPoints="1" noAdjustHandles="1" noChangeArrowheads="1" noChangeShapeType="1" noTextEdit="1"/>
              </p:cNvSpPr>
              <p:nvPr/>
            </p:nvSpPr>
            <p:spPr>
              <a:xfrm>
                <a:off x="8151209" y="3477366"/>
                <a:ext cx="515229" cy="515229"/>
              </a:xfrm>
              <a:prstGeom prst="rect">
                <a:avLst/>
              </a:prstGeom>
              <a:blipFill>
                <a:blip r:embed="rId3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45E548BC-657F-4673-A718-DB63C75323A0}"/>
                  </a:ext>
                </a:extLst>
              </p:cNvPr>
              <p:cNvSpPr/>
              <p:nvPr/>
            </p:nvSpPr>
            <p:spPr>
              <a:xfrm>
                <a:off x="9696896" y="297384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4</m:t>
                      </m:r>
                    </m:oMath>
                  </m:oMathPara>
                </a14:m>
                <a:endParaRPr lang="en-US" sz="1200" baseline="-25000" dirty="0">
                  <a:solidFill>
                    <a:sysClr val="windowText" lastClr="000000"/>
                  </a:solidFill>
                </a:endParaRPr>
              </a:p>
            </p:txBody>
          </p:sp>
        </mc:Choice>
        <mc:Fallback xmlns="">
          <p:sp>
            <p:nvSpPr>
              <p:cNvPr id="87" name="Rectangle 86">
                <a:extLst>
                  <a:ext uri="{FF2B5EF4-FFF2-40B4-BE49-F238E27FC236}">
                    <a16:creationId xmlns:a16="http://schemas.microsoft.com/office/drawing/2014/main" id="{45E548BC-657F-4673-A718-DB63C75323A0}"/>
                  </a:ext>
                </a:extLst>
              </p:cNvPr>
              <p:cNvSpPr>
                <a:spLocks noRot="1" noChangeAspect="1" noMove="1" noResize="1" noEditPoints="1" noAdjustHandles="1" noChangeArrowheads="1" noChangeShapeType="1" noTextEdit="1"/>
              </p:cNvSpPr>
              <p:nvPr/>
            </p:nvSpPr>
            <p:spPr>
              <a:xfrm>
                <a:off x="9696896" y="2973845"/>
                <a:ext cx="515229" cy="515229"/>
              </a:xfrm>
              <a:prstGeom prst="rect">
                <a:avLst/>
              </a:prstGeom>
              <a:blipFill>
                <a:blip r:embed="rId36"/>
                <a:stretch>
                  <a:fillRect/>
                </a:stretch>
              </a:blipFill>
              <a:ln>
                <a:solidFill>
                  <a:schemeClr val="tx1"/>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FAC7205-39D0-604F-852A-1BD42688B586}"/>
                  </a:ext>
                </a:extLst>
              </p:cNvPr>
              <p:cNvSpPr/>
              <p:nvPr/>
            </p:nvSpPr>
            <p:spPr>
              <a:xfrm>
                <a:off x="8666438" y="347736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22</m:t>
                      </m:r>
                    </m:oMath>
                  </m:oMathPara>
                </a14:m>
                <a:endParaRPr lang="en-US" sz="1200" baseline="-25000" dirty="0">
                  <a:solidFill>
                    <a:sysClr val="windowText" lastClr="000000"/>
                  </a:solidFill>
                </a:endParaRPr>
              </a:p>
            </p:txBody>
          </p:sp>
        </mc:Choice>
        <mc:Fallback xmlns="">
          <p:sp>
            <p:nvSpPr>
              <p:cNvPr id="82" name="Rectangle 81">
                <a:extLst>
                  <a:ext uri="{FF2B5EF4-FFF2-40B4-BE49-F238E27FC236}">
                    <a16:creationId xmlns:a16="http://schemas.microsoft.com/office/drawing/2014/main" id="{5FAC7205-39D0-604F-852A-1BD42688B586}"/>
                  </a:ext>
                </a:extLst>
              </p:cNvPr>
              <p:cNvSpPr>
                <a:spLocks noRot="1" noChangeAspect="1" noMove="1" noResize="1" noEditPoints="1" noAdjustHandles="1" noChangeArrowheads="1" noChangeShapeType="1" noTextEdit="1"/>
              </p:cNvSpPr>
              <p:nvPr/>
            </p:nvSpPr>
            <p:spPr>
              <a:xfrm>
                <a:off x="8666438" y="3477365"/>
                <a:ext cx="515229" cy="515229"/>
              </a:xfrm>
              <a:prstGeom prst="rect">
                <a:avLst/>
              </a:prstGeom>
              <a:blipFill>
                <a:blip r:embed="rId3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D321BC9-90B0-6F42-B0A9-E94FD864785B}"/>
                  </a:ext>
                </a:extLst>
              </p:cNvPr>
              <p:cNvSpPr/>
              <p:nvPr/>
            </p:nvSpPr>
            <p:spPr>
              <a:xfrm>
                <a:off x="9181667" y="347736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23</m:t>
                      </m:r>
                    </m:oMath>
                  </m:oMathPara>
                </a14:m>
                <a:endParaRPr lang="en-US" sz="1200" baseline="-25000" dirty="0">
                  <a:solidFill>
                    <a:sysClr val="windowText" lastClr="000000"/>
                  </a:solidFill>
                </a:endParaRPr>
              </a:p>
            </p:txBody>
          </p:sp>
        </mc:Choice>
        <mc:Fallback xmlns="">
          <p:sp>
            <p:nvSpPr>
              <p:cNvPr id="83" name="Rectangle 82">
                <a:extLst>
                  <a:ext uri="{FF2B5EF4-FFF2-40B4-BE49-F238E27FC236}">
                    <a16:creationId xmlns:a16="http://schemas.microsoft.com/office/drawing/2014/main" id="{CD321BC9-90B0-6F42-B0A9-E94FD864785B}"/>
                  </a:ext>
                </a:extLst>
              </p:cNvPr>
              <p:cNvSpPr>
                <a:spLocks noRot="1" noChangeAspect="1" noMove="1" noResize="1" noEditPoints="1" noAdjustHandles="1" noChangeArrowheads="1" noChangeShapeType="1" noTextEdit="1"/>
              </p:cNvSpPr>
              <p:nvPr/>
            </p:nvSpPr>
            <p:spPr>
              <a:xfrm>
                <a:off x="9181667" y="3477365"/>
                <a:ext cx="515229" cy="515229"/>
              </a:xfrm>
              <a:prstGeom prst="rect">
                <a:avLst/>
              </a:prstGeom>
              <a:blipFill>
                <a:blip r:embed="rId40"/>
                <a:stretch>
                  <a:fillRect/>
                </a:stretch>
              </a:blipFill>
              <a:ln>
                <a:solidFill>
                  <a:schemeClr val="tx1"/>
                </a:solidFill>
              </a:ln>
            </p:spPr>
            <p:txBody>
              <a:bodyPr/>
              <a:lstStyle/>
              <a:p>
                <a:r>
                  <a:rPr lang="en-US">
                    <a:noFill/>
                  </a:rPr>
                  <a:t> </a:t>
                </a:r>
              </a:p>
            </p:txBody>
          </p:sp>
        </mc:Fallback>
      </mc:AlternateContent>
      <p:sp>
        <p:nvSpPr>
          <p:cNvPr id="84" name="TextBox 83">
            <a:extLst>
              <a:ext uri="{FF2B5EF4-FFF2-40B4-BE49-F238E27FC236}">
                <a16:creationId xmlns:a16="http://schemas.microsoft.com/office/drawing/2014/main" id="{26051DAD-28F4-0843-A72A-BB19C3B24B50}"/>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41"/>
              </a:rPr>
              <a:t>D. </a:t>
            </a:r>
            <a:r>
              <a:rPr lang="en-US" sz="1200" b="0" dirty="0" err="1">
                <a:hlinkClick r:id="rId41"/>
              </a:rPr>
              <a:t>Fouhey</a:t>
            </a:r>
            <a:r>
              <a:rPr lang="en-US" sz="1200" b="0" dirty="0">
                <a:hlinkClick r:id="rId41"/>
              </a:rPr>
              <a:t> and J. Johnson</a:t>
            </a:r>
            <a:endParaRPr lang="en-US" sz="1200" b="0" dirty="0"/>
          </a:p>
        </p:txBody>
      </p:sp>
      <p:grpSp>
        <p:nvGrpSpPr>
          <p:cNvPr id="71" name="Group 70">
            <a:extLst>
              <a:ext uri="{FF2B5EF4-FFF2-40B4-BE49-F238E27FC236}">
                <a16:creationId xmlns:a16="http://schemas.microsoft.com/office/drawing/2014/main" id="{C164517F-14A9-2A48-8BE1-1546AA1050A2}"/>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4454277D-3A2C-1F40-B07A-4E1AD0C2FA58}"/>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2" name="Rectangle 71">
                  <a:extLst>
                    <a:ext uri="{FF2B5EF4-FFF2-40B4-BE49-F238E27FC236}">
                      <a16:creationId xmlns:a16="http://schemas.microsoft.com/office/drawing/2014/main" id="{4454277D-3A2C-1F40-B07A-4E1AD0C2FA58}"/>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5105B0DA-8CC0-5348-BCCC-3F9D91450479}"/>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3" name="Rectangle 72">
                  <a:extLst>
                    <a:ext uri="{FF2B5EF4-FFF2-40B4-BE49-F238E27FC236}">
                      <a16:creationId xmlns:a16="http://schemas.microsoft.com/office/drawing/2014/main" id="{5105B0DA-8CC0-5348-BCCC-3F9D91450479}"/>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3AFF4E6F-425D-7A4F-A86F-FDD82C39858C}"/>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4" name="Rectangle 73">
                  <a:extLst>
                    <a:ext uri="{FF2B5EF4-FFF2-40B4-BE49-F238E27FC236}">
                      <a16:creationId xmlns:a16="http://schemas.microsoft.com/office/drawing/2014/main" id="{3AFF4E6F-425D-7A4F-A86F-FDD82C39858C}"/>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5EBBAB56-3630-164C-A722-38D629C98E64}"/>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75" name="Rectangle 74">
                  <a:extLst>
                    <a:ext uri="{FF2B5EF4-FFF2-40B4-BE49-F238E27FC236}">
                      <a16:creationId xmlns:a16="http://schemas.microsoft.com/office/drawing/2014/main" id="{5EBBAB56-3630-164C-A722-38D629C98E64}"/>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0D79D74D-128D-2045-900D-4457ADD6BF05}"/>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76" name="Rectangle 75">
                  <a:extLst>
                    <a:ext uri="{FF2B5EF4-FFF2-40B4-BE49-F238E27FC236}">
                      <a16:creationId xmlns:a16="http://schemas.microsoft.com/office/drawing/2014/main" id="{0D79D74D-128D-2045-900D-4457ADD6BF05}"/>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6"/>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DAE9738C-2AAD-A643-90AB-39DD332E8FEC}"/>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77" name="Rectangle 76">
                  <a:extLst>
                    <a:ext uri="{FF2B5EF4-FFF2-40B4-BE49-F238E27FC236}">
                      <a16:creationId xmlns:a16="http://schemas.microsoft.com/office/drawing/2014/main" id="{DAE9738C-2AAD-A643-90AB-39DD332E8FEC}"/>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7"/>
                  <a:stretch>
                    <a:fillRect/>
                  </a:stretch>
                </a:blipFill>
                <a:ln w="57150">
                  <a:solidFill>
                    <a:srgbClr val="FF0000"/>
                  </a:solidFill>
                </a:ln>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72762E2-7335-8D4B-8C02-5C084DB8E8B2}"/>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D9B8AC2-5119-6F4A-8ED1-22F327190940}"/>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79" name="Rectangle 78">
                    <a:extLst>
                      <a:ext uri="{FF2B5EF4-FFF2-40B4-BE49-F238E27FC236}">
                        <a16:creationId xmlns:a16="http://schemas.microsoft.com/office/drawing/2014/main" id="{2D9B8AC2-5119-6F4A-8ED1-22F327190940}"/>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33C873E5-A3F4-BC45-AB2D-376E7CF4C26E}"/>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80" name="Rectangle 79">
                    <a:extLst>
                      <a:ext uri="{FF2B5EF4-FFF2-40B4-BE49-F238E27FC236}">
                        <a16:creationId xmlns:a16="http://schemas.microsoft.com/office/drawing/2014/main" id="{33C873E5-A3F4-BC45-AB2D-376E7CF4C26E}"/>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2F2A108-BE7F-DA44-B785-6DE4926F6D5C}"/>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81" name="Rectangle 80">
                    <a:extLst>
                      <a:ext uri="{FF2B5EF4-FFF2-40B4-BE49-F238E27FC236}">
                        <a16:creationId xmlns:a16="http://schemas.microsoft.com/office/drawing/2014/main" id="{42F2A108-BE7F-DA44-B785-6DE4926F6D5C}"/>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50"/>
                    <a:stretch>
                      <a:fillRect/>
                    </a:stretch>
                  </a:blipFill>
                  <a:ln w="57150">
                    <a:solidFill>
                      <a:srgbClr val="FF000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CEFDFE5-84DB-444D-A996-1C42541F8494}"/>
                  </a:ext>
                </a:extLst>
              </p:cNvPr>
              <p:cNvSpPr/>
              <p:nvPr/>
            </p:nvSpPr>
            <p:spPr>
              <a:xfrm>
                <a:off x="9695258" y="3482988"/>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24</m:t>
                      </m:r>
                    </m:oMath>
                  </m:oMathPara>
                </a14:m>
                <a:endParaRPr lang="en-US" sz="1200" baseline="-25000" dirty="0">
                  <a:solidFill>
                    <a:sysClr val="windowText" lastClr="000000"/>
                  </a:solidFill>
                </a:endParaRPr>
              </a:p>
            </p:txBody>
          </p:sp>
        </mc:Choice>
        <mc:Fallback xmlns="">
          <p:sp>
            <p:nvSpPr>
              <p:cNvPr id="85" name="Rectangle 84">
                <a:extLst>
                  <a:ext uri="{FF2B5EF4-FFF2-40B4-BE49-F238E27FC236}">
                    <a16:creationId xmlns:a16="http://schemas.microsoft.com/office/drawing/2014/main" id="{ECEFDFE5-84DB-444D-A996-1C42541F8494}"/>
                  </a:ext>
                </a:extLst>
              </p:cNvPr>
              <p:cNvSpPr>
                <a:spLocks noRot="1" noChangeAspect="1" noMove="1" noResize="1" noEditPoints="1" noAdjustHandles="1" noChangeArrowheads="1" noChangeShapeType="1" noTextEdit="1"/>
              </p:cNvSpPr>
              <p:nvPr/>
            </p:nvSpPr>
            <p:spPr>
              <a:xfrm>
                <a:off x="9695258" y="3482988"/>
                <a:ext cx="515229" cy="515229"/>
              </a:xfrm>
              <a:prstGeom prst="rect">
                <a:avLst/>
              </a:prstGeom>
              <a:blipFill>
                <a:blip r:embed="rId5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0538F32-F5E4-C641-989F-5F6D4D199DEA}"/>
                  </a:ext>
                </a:extLst>
              </p:cNvPr>
              <p:cNvSpPr/>
              <p:nvPr/>
            </p:nvSpPr>
            <p:spPr>
              <a:xfrm>
                <a:off x="8148424" y="3992595"/>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86" name="Rectangle 85">
                <a:extLst>
                  <a:ext uri="{FF2B5EF4-FFF2-40B4-BE49-F238E27FC236}">
                    <a16:creationId xmlns:a16="http://schemas.microsoft.com/office/drawing/2014/main" id="{60538F32-F5E4-C641-989F-5F6D4D199DEA}"/>
                  </a:ext>
                </a:extLst>
              </p:cNvPr>
              <p:cNvSpPr>
                <a:spLocks noRot="1" noChangeAspect="1" noMove="1" noResize="1" noEditPoints="1" noAdjustHandles="1" noChangeArrowheads="1" noChangeShapeType="1" noTextEdit="1"/>
              </p:cNvSpPr>
              <p:nvPr/>
            </p:nvSpPr>
            <p:spPr>
              <a:xfrm>
                <a:off x="8148424" y="3992595"/>
                <a:ext cx="515229" cy="515229"/>
              </a:xfrm>
              <a:prstGeom prst="rect">
                <a:avLst/>
              </a:prstGeom>
              <a:blipFill>
                <a:blip r:embed="rId5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AFE789F-C7A5-B748-8E27-AB27CF618BD9}"/>
                  </a:ext>
                </a:extLst>
              </p:cNvPr>
              <p:cNvSpPr/>
              <p:nvPr/>
            </p:nvSpPr>
            <p:spPr>
              <a:xfrm>
                <a:off x="8663653" y="3992594"/>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32</m:t>
                      </m:r>
                    </m:oMath>
                  </m:oMathPara>
                </a14:m>
                <a:endParaRPr lang="en-US" sz="1200" baseline="-25000" dirty="0">
                  <a:solidFill>
                    <a:sysClr val="windowText" lastClr="000000"/>
                  </a:solidFill>
                </a:endParaRPr>
              </a:p>
            </p:txBody>
          </p:sp>
        </mc:Choice>
        <mc:Fallback xmlns="">
          <p:sp>
            <p:nvSpPr>
              <p:cNvPr id="88" name="Rectangle 87">
                <a:extLst>
                  <a:ext uri="{FF2B5EF4-FFF2-40B4-BE49-F238E27FC236}">
                    <a16:creationId xmlns:a16="http://schemas.microsoft.com/office/drawing/2014/main" id="{1AFE789F-C7A5-B748-8E27-AB27CF618BD9}"/>
                  </a:ext>
                </a:extLst>
              </p:cNvPr>
              <p:cNvSpPr>
                <a:spLocks noRot="1" noChangeAspect="1" noMove="1" noResize="1" noEditPoints="1" noAdjustHandles="1" noChangeArrowheads="1" noChangeShapeType="1" noTextEdit="1"/>
              </p:cNvSpPr>
              <p:nvPr/>
            </p:nvSpPr>
            <p:spPr>
              <a:xfrm>
                <a:off x="8663653" y="3992594"/>
                <a:ext cx="515229" cy="515229"/>
              </a:xfrm>
              <a:prstGeom prst="rect">
                <a:avLst/>
              </a:prstGeom>
              <a:blipFill>
                <a:blip r:embed="rId5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D95E05D0-4DD3-8D46-8C22-1261609EC4AC}"/>
                  </a:ext>
                </a:extLst>
              </p:cNvPr>
              <p:cNvSpPr/>
              <p:nvPr/>
            </p:nvSpPr>
            <p:spPr>
              <a:xfrm>
                <a:off x="9178882" y="3992594"/>
                <a:ext cx="515229" cy="51522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33</m:t>
                      </m:r>
                    </m:oMath>
                  </m:oMathPara>
                </a14:m>
                <a:endParaRPr lang="en-US" sz="1200" baseline="-25000" dirty="0">
                  <a:solidFill>
                    <a:sysClr val="windowText" lastClr="000000"/>
                  </a:solidFill>
                </a:endParaRPr>
              </a:p>
            </p:txBody>
          </p:sp>
        </mc:Choice>
        <mc:Fallback xmlns="">
          <p:sp>
            <p:nvSpPr>
              <p:cNvPr id="89" name="Rectangle 88">
                <a:extLst>
                  <a:ext uri="{FF2B5EF4-FFF2-40B4-BE49-F238E27FC236}">
                    <a16:creationId xmlns:a16="http://schemas.microsoft.com/office/drawing/2014/main" id="{D95E05D0-4DD3-8D46-8C22-1261609EC4AC}"/>
                  </a:ext>
                </a:extLst>
              </p:cNvPr>
              <p:cNvSpPr>
                <a:spLocks noRot="1" noChangeAspect="1" noMove="1" noResize="1" noEditPoints="1" noAdjustHandles="1" noChangeArrowheads="1" noChangeShapeType="1" noTextEdit="1"/>
              </p:cNvSpPr>
              <p:nvPr/>
            </p:nvSpPr>
            <p:spPr>
              <a:xfrm>
                <a:off x="9178882" y="3992594"/>
                <a:ext cx="515229" cy="515229"/>
              </a:xfrm>
              <a:prstGeom prst="rect">
                <a:avLst/>
              </a:prstGeom>
              <a:blipFill>
                <a:blip r:embed="rId5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7D70DA9-3B4B-874F-B640-B5A88996D3B1}"/>
                  </a:ext>
                </a:extLst>
              </p:cNvPr>
              <p:cNvSpPr/>
              <p:nvPr/>
            </p:nvSpPr>
            <p:spPr>
              <a:xfrm>
                <a:off x="9692474" y="3998218"/>
                <a:ext cx="514082" cy="503519"/>
              </a:xfrm>
              <a:prstGeom prst="rect">
                <a:avLst/>
              </a:prstGeom>
              <a:solidFill>
                <a:srgbClr val="FFD5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𝑦</m:t>
                      </m:r>
                      <m:r>
                        <a:rPr lang="en-US" sz="1200" b="0" i="1" baseline="-25000" dirty="0" smtClean="0">
                          <a:solidFill>
                            <a:sysClr val="windowText" lastClr="000000"/>
                          </a:solidFill>
                          <a:latin typeface="Cambria Math" panose="02040503050406030204" pitchFamily="18" charset="0"/>
                        </a:rPr>
                        <m:t>34</m:t>
                      </m:r>
                    </m:oMath>
                  </m:oMathPara>
                </a14:m>
                <a:endParaRPr lang="en-US" sz="1200" baseline="-25000" dirty="0">
                  <a:solidFill>
                    <a:sysClr val="windowText" lastClr="000000"/>
                  </a:solidFill>
                </a:endParaRPr>
              </a:p>
            </p:txBody>
          </p:sp>
        </mc:Choice>
        <mc:Fallback xmlns="">
          <p:sp>
            <p:nvSpPr>
              <p:cNvPr id="95" name="Rectangle 94">
                <a:extLst>
                  <a:ext uri="{FF2B5EF4-FFF2-40B4-BE49-F238E27FC236}">
                    <a16:creationId xmlns:a16="http://schemas.microsoft.com/office/drawing/2014/main" id="{C7D70DA9-3B4B-874F-B640-B5A88996D3B1}"/>
                  </a:ext>
                </a:extLst>
              </p:cNvPr>
              <p:cNvSpPr>
                <a:spLocks noRot="1" noChangeAspect="1" noMove="1" noResize="1" noEditPoints="1" noAdjustHandles="1" noChangeArrowheads="1" noChangeShapeType="1" noTextEdit="1"/>
              </p:cNvSpPr>
              <p:nvPr/>
            </p:nvSpPr>
            <p:spPr>
              <a:xfrm>
                <a:off x="9692474" y="3998218"/>
                <a:ext cx="514082" cy="503519"/>
              </a:xfrm>
              <a:prstGeom prst="rect">
                <a:avLst/>
              </a:prstGeom>
              <a:blipFill>
                <a:blip r:embed="rId5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7897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sp>
        <p:nvSpPr>
          <p:cNvPr id="20" name="TextBox 19">
            <a:extLst>
              <a:ext uri="{FF2B5EF4-FFF2-40B4-BE49-F238E27FC236}">
                <a16:creationId xmlns:a16="http://schemas.microsoft.com/office/drawing/2014/main" id="{535DC164-3C5F-C149-AA84-2C37B1A3908D}"/>
              </a:ext>
            </a:extLst>
          </p:cNvPr>
          <p:cNvSpPr txBox="1"/>
          <p:nvPr/>
        </p:nvSpPr>
        <p:spPr>
          <a:xfrm>
            <a:off x="6630254" y="2345811"/>
            <a:ext cx="4585732" cy="830997"/>
          </a:xfrm>
          <a:prstGeom prst="rect">
            <a:avLst/>
          </a:prstGeom>
          <a:noFill/>
        </p:spPr>
        <p:txBody>
          <a:bodyPr wrap="square" rtlCol="0">
            <a:spAutoFit/>
          </a:bodyPr>
          <a:lstStyle/>
          <a:p>
            <a:r>
              <a:rPr lang="en-US" b="0" dirty="0"/>
              <a:t>Output feature map resolution depends on </a:t>
            </a:r>
            <a:r>
              <a:rPr lang="en-US" b="0" i="1" dirty="0"/>
              <a:t>padding</a:t>
            </a:r>
            <a:r>
              <a:rPr lang="en-US" b="0" dirty="0"/>
              <a:t> and </a:t>
            </a:r>
            <a:r>
              <a:rPr lang="en-US" b="0" i="1" dirty="0"/>
              <a:t>stride</a:t>
            </a:r>
            <a:endParaRPr lang="en-US" b="0" dirty="0"/>
          </a:p>
        </p:txBody>
      </p:sp>
      <p:pic>
        <p:nvPicPr>
          <p:cNvPr id="5" name="Picture 4">
            <a:extLst>
              <a:ext uri="{FF2B5EF4-FFF2-40B4-BE49-F238E27FC236}">
                <a16:creationId xmlns:a16="http://schemas.microsoft.com/office/drawing/2014/main" id="{8EDAD080-FDA9-1D46-B66E-767F045DF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1" y="3581400"/>
            <a:ext cx="2436693" cy="2586490"/>
          </a:xfrm>
          <a:prstGeom prst="rect">
            <a:avLst/>
          </a:prstGeom>
        </p:spPr>
      </p:pic>
      <p:sp>
        <p:nvSpPr>
          <p:cNvPr id="7" name="TextBox 6">
            <a:extLst>
              <a:ext uri="{FF2B5EF4-FFF2-40B4-BE49-F238E27FC236}">
                <a16:creationId xmlns:a16="http://schemas.microsoft.com/office/drawing/2014/main" id="{6F10F15D-CABB-904C-B861-42D264B5B236}"/>
              </a:ext>
            </a:extLst>
          </p:cNvPr>
          <p:cNvSpPr txBox="1"/>
          <p:nvPr/>
        </p:nvSpPr>
        <p:spPr>
          <a:xfrm>
            <a:off x="7503636" y="6167890"/>
            <a:ext cx="2478564" cy="400110"/>
          </a:xfrm>
          <a:prstGeom prst="rect">
            <a:avLst/>
          </a:prstGeom>
          <a:noFill/>
        </p:spPr>
        <p:txBody>
          <a:bodyPr wrap="none" rtlCol="0">
            <a:spAutoFit/>
          </a:bodyPr>
          <a:lstStyle/>
          <a:p>
            <a:r>
              <a:rPr lang="en-US" sz="2000" b="0" dirty="0"/>
              <a:t>No padding, stride 1</a:t>
            </a:r>
          </a:p>
        </p:txBody>
      </p:sp>
      <p:sp>
        <p:nvSpPr>
          <p:cNvPr id="23" name="TextBox 22">
            <a:extLst>
              <a:ext uri="{FF2B5EF4-FFF2-40B4-BE49-F238E27FC236}">
                <a16:creationId xmlns:a16="http://schemas.microsoft.com/office/drawing/2014/main" id="{513CBC6B-6324-ED46-ACA5-F696EAA91784}"/>
              </a:ext>
            </a:extLst>
          </p:cNvPr>
          <p:cNvSpPr txBox="1"/>
          <p:nvPr/>
        </p:nvSpPr>
        <p:spPr>
          <a:xfrm>
            <a:off x="9980494" y="5062694"/>
            <a:ext cx="753732" cy="400110"/>
          </a:xfrm>
          <a:prstGeom prst="rect">
            <a:avLst/>
          </a:prstGeom>
          <a:noFill/>
        </p:spPr>
        <p:txBody>
          <a:bodyPr wrap="none" rtlCol="0">
            <a:spAutoFit/>
          </a:bodyPr>
          <a:lstStyle/>
          <a:p>
            <a:r>
              <a:rPr lang="en-US" sz="2000" b="0" dirty="0"/>
              <a:t>Input</a:t>
            </a:r>
          </a:p>
        </p:txBody>
      </p:sp>
      <p:sp>
        <p:nvSpPr>
          <p:cNvPr id="24" name="TextBox 23">
            <a:extLst>
              <a:ext uri="{FF2B5EF4-FFF2-40B4-BE49-F238E27FC236}">
                <a16:creationId xmlns:a16="http://schemas.microsoft.com/office/drawing/2014/main" id="{491F7287-D701-2243-84C8-41CCF345DD49}"/>
              </a:ext>
            </a:extLst>
          </p:cNvPr>
          <p:cNvSpPr txBox="1"/>
          <p:nvPr/>
        </p:nvSpPr>
        <p:spPr>
          <a:xfrm>
            <a:off x="9867895" y="3919696"/>
            <a:ext cx="952505" cy="400110"/>
          </a:xfrm>
          <a:prstGeom prst="rect">
            <a:avLst/>
          </a:prstGeom>
          <a:noFill/>
        </p:spPr>
        <p:txBody>
          <a:bodyPr wrap="none" rtlCol="0">
            <a:spAutoFit/>
          </a:bodyPr>
          <a:lstStyle/>
          <a:p>
            <a:r>
              <a:rPr lang="en-US" sz="2000" b="0" dirty="0"/>
              <a:t>Output</a:t>
            </a:r>
          </a:p>
        </p:txBody>
      </p:sp>
      <p:sp>
        <p:nvSpPr>
          <p:cNvPr id="9" name="TextBox 8">
            <a:extLst>
              <a:ext uri="{FF2B5EF4-FFF2-40B4-BE49-F238E27FC236}">
                <a16:creationId xmlns:a16="http://schemas.microsoft.com/office/drawing/2014/main" id="{22C2523D-9C80-AD4D-AA51-FBF6D10F9B22}"/>
              </a:ext>
            </a:extLst>
          </p:cNvPr>
          <p:cNvSpPr txBox="1"/>
          <p:nvPr/>
        </p:nvSpPr>
        <p:spPr>
          <a:xfrm>
            <a:off x="10493571" y="6414111"/>
            <a:ext cx="1568058" cy="307777"/>
          </a:xfrm>
          <a:prstGeom prst="rect">
            <a:avLst/>
          </a:prstGeom>
          <a:noFill/>
        </p:spPr>
        <p:txBody>
          <a:bodyPr wrap="none" rtlCol="0">
            <a:spAutoFit/>
          </a:bodyPr>
          <a:lstStyle/>
          <a:p>
            <a:r>
              <a:rPr lang="en-US" sz="1400" b="0" dirty="0">
                <a:hlinkClick r:id="rId3"/>
              </a:rPr>
              <a:t>Animation source</a:t>
            </a:r>
            <a:endParaRPr lang="en-US" sz="1400" b="0" dirty="0"/>
          </a:p>
        </p:txBody>
      </p:sp>
      <p:grpSp>
        <p:nvGrpSpPr>
          <p:cNvPr id="25" name="Group 24">
            <a:extLst>
              <a:ext uri="{FF2B5EF4-FFF2-40B4-BE49-F238E27FC236}">
                <a16:creationId xmlns:a16="http://schemas.microsoft.com/office/drawing/2014/main" id="{F9F6B995-A2D0-5543-A319-B28A80867CB3}"/>
              </a:ext>
            </a:extLst>
          </p:cNvPr>
          <p:cNvGrpSpPr/>
          <p:nvPr/>
        </p:nvGrpSpPr>
        <p:grpSpPr>
          <a:xfrm>
            <a:off x="2249607" y="3505200"/>
            <a:ext cx="3276600" cy="1143000"/>
            <a:chOff x="2057400" y="3581400"/>
            <a:chExt cx="3276600" cy="1143000"/>
          </a:xfrm>
        </p:grpSpPr>
        <p:sp>
          <p:nvSpPr>
            <p:cNvPr id="26" name="Cube 25">
              <a:extLst>
                <a:ext uri="{FF2B5EF4-FFF2-40B4-BE49-F238E27FC236}">
                  <a16:creationId xmlns:a16="http://schemas.microsoft.com/office/drawing/2014/main" id="{F8703911-7627-744C-8B9C-9FD4ADF5D377}"/>
                </a:ext>
              </a:extLst>
            </p:cNvPr>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7" name="Straight Connector 26">
              <a:extLst>
                <a:ext uri="{FF2B5EF4-FFF2-40B4-BE49-F238E27FC236}">
                  <a16:creationId xmlns:a16="http://schemas.microsoft.com/office/drawing/2014/main" id="{5275351D-58F0-F340-A7C3-B1BB66F9D7EC}"/>
                </a:ext>
              </a:extLst>
            </p:cNvPr>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C7A1FDC7-E7EB-6240-8696-119DC99B393D}"/>
                </a:ext>
              </a:extLst>
            </p:cNvPr>
            <p:cNvCxnSpPr>
              <a:stCxn id="26" idx="1"/>
              <a:endCxn id="31"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9658A6A9-88DF-3845-A84B-2659841A6ED2}"/>
                </a:ext>
              </a:extLst>
            </p:cNvPr>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9486B560-59AB-E649-9095-493ECE0B2E9A}"/>
                </a:ext>
              </a:extLst>
            </p:cNvPr>
            <p:cNvCxnSpPr>
              <a:cxnSpLocks/>
              <a:endCxn id="31"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Cube 30">
              <a:extLst>
                <a:ext uri="{FF2B5EF4-FFF2-40B4-BE49-F238E27FC236}">
                  <a16:creationId xmlns:a16="http://schemas.microsoft.com/office/drawing/2014/main" id="{FDC66D53-F70E-C945-BC4B-18C7054804B0}"/>
                </a:ext>
              </a:extLst>
            </p:cNvPr>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54606C27-F91F-584B-B7C3-A0539A89AED0}"/>
              </a:ext>
            </a:extLst>
          </p:cNvPr>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34" name="Curved Connector 33">
            <a:extLst>
              <a:ext uri="{FF2B5EF4-FFF2-40B4-BE49-F238E27FC236}">
                <a16:creationId xmlns:a16="http://schemas.microsoft.com/office/drawing/2014/main" id="{1A2CEFB2-6CE5-AF4F-B978-12F524AD7E1A}"/>
              </a:ext>
            </a:extLst>
          </p:cNvPr>
          <p:cNvCxnSpPr>
            <a:stCxn id="32"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37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sp>
        <p:nvSpPr>
          <p:cNvPr id="7" name="TextBox 6">
            <a:extLst>
              <a:ext uri="{FF2B5EF4-FFF2-40B4-BE49-F238E27FC236}">
                <a16:creationId xmlns:a16="http://schemas.microsoft.com/office/drawing/2014/main" id="{6F10F15D-CABB-904C-B861-42D264B5B236}"/>
              </a:ext>
            </a:extLst>
          </p:cNvPr>
          <p:cNvSpPr txBox="1"/>
          <p:nvPr/>
        </p:nvSpPr>
        <p:spPr>
          <a:xfrm>
            <a:off x="7503636" y="6167890"/>
            <a:ext cx="2662908" cy="400110"/>
          </a:xfrm>
          <a:prstGeom prst="rect">
            <a:avLst/>
          </a:prstGeom>
          <a:noFill/>
        </p:spPr>
        <p:txBody>
          <a:bodyPr wrap="none" rtlCol="0">
            <a:spAutoFit/>
          </a:bodyPr>
          <a:lstStyle/>
          <a:p>
            <a:r>
              <a:rPr lang="en-US" sz="2000" b="0" dirty="0"/>
              <a:t>With padding, stride 1</a:t>
            </a:r>
          </a:p>
        </p:txBody>
      </p:sp>
      <p:sp>
        <p:nvSpPr>
          <p:cNvPr id="23" name="TextBox 22">
            <a:extLst>
              <a:ext uri="{FF2B5EF4-FFF2-40B4-BE49-F238E27FC236}">
                <a16:creationId xmlns:a16="http://schemas.microsoft.com/office/drawing/2014/main" id="{513CBC6B-6324-ED46-ACA5-F696EAA91784}"/>
              </a:ext>
            </a:extLst>
          </p:cNvPr>
          <p:cNvSpPr txBox="1"/>
          <p:nvPr/>
        </p:nvSpPr>
        <p:spPr>
          <a:xfrm>
            <a:off x="9980494" y="5062694"/>
            <a:ext cx="753732" cy="400110"/>
          </a:xfrm>
          <a:prstGeom prst="rect">
            <a:avLst/>
          </a:prstGeom>
          <a:noFill/>
        </p:spPr>
        <p:txBody>
          <a:bodyPr wrap="none" rtlCol="0">
            <a:spAutoFit/>
          </a:bodyPr>
          <a:lstStyle/>
          <a:p>
            <a:r>
              <a:rPr lang="en-US" sz="2000" b="0" dirty="0"/>
              <a:t>Input</a:t>
            </a:r>
          </a:p>
        </p:txBody>
      </p:sp>
      <p:sp>
        <p:nvSpPr>
          <p:cNvPr id="24" name="TextBox 23">
            <a:extLst>
              <a:ext uri="{FF2B5EF4-FFF2-40B4-BE49-F238E27FC236}">
                <a16:creationId xmlns:a16="http://schemas.microsoft.com/office/drawing/2014/main" id="{491F7287-D701-2243-84C8-41CCF345DD49}"/>
              </a:ext>
            </a:extLst>
          </p:cNvPr>
          <p:cNvSpPr txBox="1"/>
          <p:nvPr/>
        </p:nvSpPr>
        <p:spPr>
          <a:xfrm>
            <a:off x="9867895" y="3919696"/>
            <a:ext cx="952505" cy="400110"/>
          </a:xfrm>
          <a:prstGeom prst="rect">
            <a:avLst/>
          </a:prstGeom>
          <a:noFill/>
        </p:spPr>
        <p:txBody>
          <a:bodyPr wrap="none" rtlCol="0">
            <a:spAutoFit/>
          </a:bodyPr>
          <a:lstStyle/>
          <a:p>
            <a:r>
              <a:rPr lang="en-US" sz="2000" b="0" dirty="0"/>
              <a:t>Output</a:t>
            </a:r>
          </a:p>
        </p:txBody>
      </p:sp>
      <p:pic>
        <p:nvPicPr>
          <p:cNvPr id="9" name="Picture 8">
            <a:extLst>
              <a:ext uri="{FF2B5EF4-FFF2-40B4-BE49-F238E27FC236}">
                <a16:creationId xmlns:a16="http://schemas.microsoft.com/office/drawing/2014/main" id="{E8B7255E-D834-3441-9473-625432CB9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158" y="3395701"/>
            <a:ext cx="2392239" cy="2719279"/>
          </a:xfrm>
          <a:prstGeom prst="rect">
            <a:avLst/>
          </a:prstGeom>
        </p:spPr>
      </p:pic>
      <p:sp>
        <p:nvSpPr>
          <p:cNvPr id="25" name="TextBox 24">
            <a:extLst>
              <a:ext uri="{FF2B5EF4-FFF2-40B4-BE49-F238E27FC236}">
                <a16:creationId xmlns:a16="http://schemas.microsoft.com/office/drawing/2014/main" id="{8DDCEDC8-0E6D-294F-9A20-B0AE87261D9C}"/>
              </a:ext>
            </a:extLst>
          </p:cNvPr>
          <p:cNvSpPr txBox="1"/>
          <p:nvPr/>
        </p:nvSpPr>
        <p:spPr>
          <a:xfrm>
            <a:off x="10493571" y="6414111"/>
            <a:ext cx="1568058" cy="307777"/>
          </a:xfrm>
          <a:prstGeom prst="rect">
            <a:avLst/>
          </a:prstGeom>
          <a:noFill/>
        </p:spPr>
        <p:txBody>
          <a:bodyPr wrap="none" rtlCol="0">
            <a:spAutoFit/>
          </a:bodyPr>
          <a:lstStyle/>
          <a:p>
            <a:r>
              <a:rPr lang="en-US" sz="1400" b="0" dirty="0">
                <a:hlinkClick r:id="rId3"/>
              </a:rPr>
              <a:t>Animation source</a:t>
            </a:r>
            <a:endParaRPr lang="en-US" sz="1400" b="0" dirty="0"/>
          </a:p>
        </p:txBody>
      </p:sp>
      <p:grpSp>
        <p:nvGrpSpPr>
          <p:cNvPr id="26" name="Group 25">
            <a:extLst>
              <a:ext uri="{FF2B5EF4-FFF2-40B4-BE49-F238E27FC236}">
                <a16:creationId xmlns:a16="http://schemas.microsoft.com/office/drawing/2014/main" id="{FFEF277E-7C93-E545-9880-288AC939B612}"/>
              </a:ext>
            </a:extLst>
          </p:cNvPr>
          <p:cNvGrpSpPr/>
          <p:nvPr/>
        </p:nvGrpSpPr>
        <p:grpSpPr>
          <a:xfrm>
            <a:off x="2249607" y="3505200"/>
            <a:ext cx="3276600" cy="1143000"/>
            <a:chOff x="2057400" y="3581400"/>
            <a:chExt cx="3276600" cy="1143000"/>
          </a:xfrm>
        </p:grpSpPr>
        <p:sp>
          <p:nvSpPr>
            <p:cNvPr id="27" name="Cube 26">
              <a:extLst>
                <a:ext uri="{FF2B5EF4-FFF2-40B4-BE49-F238E27FC236}">
                  <a16:creationId xmlns:a16="http://schemas.microsoft.com/office/drawing/2014/main" id="{E36B7967-06E3-0848-B088-FFB98AEE2A16}"/>
                </a:ext>
              </a:extLst>
            </p:cNvPr>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a:extLst>
                <a:ext uri="{FF2B5EF4-FFF2-40B4-BE49-F238E27FC236}">
                  <a16:creationId xmlns:a16="http://schemas.microsoft.com/office/drawing/2014/main" id="{2203A0B9-9917-BD42-8AB0-146A79D29995}"/>
                </a:ext>
              </a:extLst>
            </p:cNvPr>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37B893A7-CDA0-1F4F-8E16-42F38208F2C8}"/>
                </a:ext>
              </a:extLst>
            </p:cNvPr>
            <p:cNvCxnSpPr>
              <a:stCxn id="27" idx="1"/>
              <a:endCxn id="32"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2AD810B-50AE-A74F-9A7F-1F005CCC8B0B}"/>
                </a:ext>
              </a:extLst>
            </p:cNvPr>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04B11E02-4CC5-DB40-B1D3-637A1B0C79CE}"/>
                </a:ext>
              </a:extLst>
            </p:cNvPr>
            <p:cNvCxnSpPr>
              <a:cxnSpLocks/>
              <a:endCxn id="32"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Cube 31">
              <a:extLst>
                <a:ext uri="{FF2B5EF4-FFF2-40B4-BE49-F238E27FC236}">
                  <a16:creationId xmlns:a16="http://schemas.microsoft.com/office/drawing/2014/main" id="{23E56BFF-66D1-FD4E-BFD0-595749292E04}"/>
                </a:ext>
              </a:extLst>
            </p:cNvPr>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4" name="TextBox 33">
            <a:extLst>
              <a:ext uri="{FF2B5EF4-FFF2-40B4-BE49-F238E27FC236}">
                <a16:creationId xmlns:a16="http://schemas.microsoft.com/office/drawing/2014/main" id="{AB5B2B87-E8BD-5E4D-A2F8-AD598E165DB8}"/>
              </a:ext>
            </a:extLst>
          </p:cNvPr>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36" name="Curved Connector 35">
            <a:extLst>
              <a:ext uri="{FF2B5EF4-FFF2-40B4-BE49-F238E27FC236}">
                <a16:creationId xmlns:a16="http://schemas.microsoft.com/office/drawing/2014/main" id="{523E192E-B767-F14F-9AE8-22B09433DC88}"/>
              </a:ext>
            </a:extLst>
          </p:cNvPr>
          <p:cNvCxnSpPr>
            <a:stCxn id="34"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4B91295-797A-0241-B2A7-8C26C75B5802}"/>
              </a:ext>
            </a:extLst>
          </p:cNvPr>
          <p:cNvSpPr txBox="1"/>
          <p:nvPr/>
        </p:nvSpPr>
        <p:spPr>
          <a:xfrm>
            <a:off x="6630254" y="2345811"/>
            <a:ext cx="4585732" cy="830997"/>
          </a:xfrm>
          <a:prstGeom prst="rect">
            <a:avLst/>
          </a:prstGeom>
          <a:noFill/>
        </p:spPr>
        <p:txBody>
          <a:bodyPr wrap="square" rtlCol="0">
            <a:spAutoFit/>
          </a:bodyPr>
          <a:lstStyle/>
          <a:p>
            <a:r>
              <a:rPr lang="en-US" b="0" dirty="0"/>
              <a:t>Output feature map resolution depends on </a:t>
            </a:r>
            <a:r>
              <a:rPr lang="en-US" b="0" i="1" dirty="0"/>
              <a:t>padding</a:t>
            </a:r>
            <a:r>
              <a:rPr lang="en-US" b="0" dirty="0"/>
              <a:t> and </a:t>
            </a:r>
            <a:r>
              <a:rPr lang="en-US" b="0" i="1" dirty="0"/>
              <a:t>stride</a:t>
            </a:r>
            <a:endParaRPr lang="en-US" b="0" dirty="0"/>
          </a:p>
        </p:txBody>
      </p:sp>
    </p:spTree>
    <p:extLst>
      <p:ext uri="{BB962C8B-B14F-4D97-AF65-F5344CB8AC3E}">
        <p14:creationId xmlns:p14="http://schemas.microsoft.com/office/powerpoint/2010/main" val="11012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9600" y="228601"/>
            <a:ext cx="10972800" cy="1317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50" name="Title 1"/>
          <p:cNvSpPr txBox="1">
            <a:spLocks/>
          </p:cNvSpPr>
          <p:nvPr/>
        </p:nvSpPr>
        <p:spPr bwMode="auto">
          <a:xfrm>
            <a:off x="647700" y="91641"/>
            <a:ext cx="108966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Convolutional neural networks</a:t>
            </a:r>
          </a:p>
        </p:txBody>
      </p:sp>
      <p:sp>
        <p:nvSpPr>
          <p:cNvPr id="2" name="Rectangle 1"/>
          <p:cNvSpPr/>
          <p:nvPr/>
        </p:nvSpPr>
        <p:spPr>
          <a:xfrm>
            <a:off x="3583579" y="6324600"/>
            <a:ext cx="4970136" cy="369322"/>
          </a:xfrm>
          <a:prstGeom prst="rect">
            <a:avLst/>
          </a:prstGeom>
        </p:spPr>
        <p:txBody>
          <a:bodyPr wrap="none" lIns="91430" tIns="45715" rIns="91430" bIns="45715">
            <a:spAutoFit/>
          </a:bodyPr>
          <a:lstStyle/>
          <a:p>
            <a:pPr algn="ctr" eaLnBrk="1" hangingPunct="1">
              <a:spcBef>
                <a:spcPct val="20000"/>
              </a:spcBef>
            </a:pPr>
            <a:r>
              <a:rPr lang="en-US" sz="1800" b="0" dirty="0">
                <a:latin typeface="+mn-lt"/>
              </a:rPr>
              <a:t>Many slides from Rob Fergus, Andrej </a:t>
            </a:r>
            <a:r>
              <a:rPr lang="en-US" sz="1800" b="0" dirty="0" err="1">
                <a:latin typeface="+mn-lt"/>
              </a:rPr>
              <a:t>Karpathy</a:t>
            </a:r>
            <a:endParaRPr lang="en-US" sz="1800" b="0" dirty="0">
              <a:latin typeface="+mn-lt"/>
            </a:endParaRPr>
          </a:p>
        </p:txBody>
      </p:sp>
      <p:pic>
        <p:nvPicPr>
          <p:cNvPr id="5" name="Picture 4"/>
          <p:cNvPicPr>
            <a:picLocks noChangeAspect="1"/>
          </p:cNvPicPr>
          <p:nvPr/>
        </p:nvPicPr>
        <p:blipFill>
          <a:blip r:embed="rId2"/>
          <a:stretch>
            <a:fillRect/>
          </a:stretch>
        </p:blipFill>
        <p:spPr>
          <a:xfrm>
            <a:off x="1524000" y="1752600"/>
            <a:ext cx="9144000" cy="4378920"/>
          </a:xfrm>
          <a:prstGeom prst="rect">
            <a:avLst/>
          </a:prstGeom>
        </p:spPr>
      </p:pic>
    </p:spTree>
    <p:extLst>
      <p:ext uri="{BB962C8B-B14F-4D97-AF65-F5344CB8AC3E}">
        <p14:creationId xmlns:p14="http://schemas.microsoft.com/office/powerpoint/2010/main" val="375640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sp>
        <p:nvSpPr>
          <p:cNvPr id="7" name="TextBox 6">
            <a:extLst>
              <a:ext uri="{FF2B5EF4-FFF2-40B4-BE49-F238E27FC236}">
                <a16:creationId xmlns:a16="http://schemas.microsoft.com/office/drawing/2014/main" id="{6F10F15D-CABB-904C-B861-42D264B5B236}"/>
              </a:ext>
            </a:extLst>
          </p:cNvPr>
          <p:cNvSpPr txBox="1"/>
          <p:nvPr/>
        </p:nvSpPr>
        <p:spPr>
          <a:xfrm>
            <a:off x="7503636" y="6167890"/>
            <a:ext cx="2662908" cy="400110"/>
          </a:xfrm>
          <a:prstGeom prst="rect">
            <a:avLst/>
          </a:prstGeom>
          <a:noFill/>
        </p:spPr>
        <p:txBody>
          <a:bodyPr wrap="none" rtlCol="0">
            <a:spAutoFit/>
          </a:bodyPr>
          <a:lstStyle/>
          <a:p>
            <a:r>
              <a:rPr lang="en-US" sz="2000" b="0" dirty="0"/>
              <a:t>With padding, stride 2</a:t>
            </a:r>
          </a:p>
        </p:txBody>
      </p:sp>
      <p:sp>
        <p:nvSpPr>
          <p:cNvPr id="23" name="TextBox 22">
            <a:extLst>
              <a:ext uri="{FF2B5EF4-FFF2-40B4-BE49-F238E27FC236}">
                <a16:creationId xmlns:a16="http://schemas.microsoft.com/office/drawing/2014/main" id="{513CBC6B-6324-ED46-ACA5-F696EAA91784}"/>
              </a:ext>
            </a:extLst>
          </p:cNvPr>
          <p:cNvSpPr txBox="1"/>
          <p:nvPr/>
        </p:nvSpPr>
        <p:spPr>
          <a:xfrm>
            <a:off x="9980494" y="5062694"/>
            <a:ext cx="753732" cy="400110"/>
          </a:xfrm>
          <a:prstGeom prst="rect">
            <a:avLst/>
          </a:prstGeom>
          <a:noFill/>
        </p:spPr>
        <p:txBody>
          <a:bodyPr wrap="none" rtlCol="0">
            <a:spAutoFit/>
          </a:bodyPr>
          <a:lstStyle/>
          <a:p>
            <a:r>
              <a:rPr lang="en-US" sz="2000" b="0" dirty="0"/>
              <a:t>Input</a:t>
            </a:r>
          </a:p>
        </p:txBody>
      </p:sp>
      <p:sp>
        <p:nvSpPr>
          <p:cNvPr id="24" name="TextBox 23">
            <a:extLst>
              <a:ext uri="{FF2B5EF4-FFF2-40B4-BE49-F238E27FC236}">
                <a16:creationId xmlns:a16="http://schemas.microsoft.com/office/drawing/2014/main" id="{491F7287-D701-2243-84C8-41CCF345DD49}"/>
              </a:ext>
            </a:extLst>
          </p:cNvPr>
          <p:cNvSpPr txBox="1"/>
          <p:nvPr/>
        </p:nvSpPr>
        <p:spPr>
          <a:xfrm>
            <a:off x="9867895" y="3919696"/>
            <a:ext cx="952505" cy="400110"/>
          </a:xfrm>
          <a:prstGeom prst="rect">
            <a:avLst/>
          </a:prstGeom>
          <a:noFill/>
        </p:spPr>
        <p:txBody>
          <a:bodyPr wrap="none" rtlCol="0">
            <a:spAutoFit/>
          </a:bodyPr>
          <a:lstStyle/>
          <a:p>
            <a:r>
              <a:rPr lang="en-US" sz="2000" b="0" dirty="0"/>
              <a:t>Output</a:t>
            </a:r>
          </a:p>
        </p:txBody>
      </p:sp>
      <p:pic>
        <p:nvPicPr>
          <p:cNvPr id="5" name="Picture 4">
            <a:extLst>
              <a:ext uri="{FF2B5EF4-FFF2-40B4-BE49-F238E27FC236}">
                <a16:creationId xmlns:a16="http://schemas.microsoft.com/office/drawing/2014/main" id="{C265E456-E955-7D4D-8850-CBD1E2228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959" y="3592935"/>
            <a:ext cx="2595041" cy="2503065"/>
          </a:xfrm>
          <a:prstGeom prst="rect">
            <a:avLst/>
          </a:prstGeom>
        </p:spPr>
      </p:pic>
      <p:grpSp>
        <p:nvGrpSpPr>
          <p:cNvPr id="25" name="Group 24">
            <a:extLst>
              <a:ext uri="{FF2B5EF4-FFF2-40B4-BE49-F238E27FC236}">
                <a16:creationId xmlns:a16="http://schemas.microsoft.com/office/drawing/2014/main" id="{32B6A207-E9A2-DA4D-8F7F-61D732A39485}"/>
              </a:ext>
            </a:extLst>
          </p:cNvPr>
          <p:cNvGrpSpPr/>
          <p:nvPr/>
        </p:nvGrpSpPr>
        <p:grpSpPr>
          <a:xfrm>
            <a:off x="2249607" y="3505200"/>
            <a:ext cx="3276600" cy="1143000"/>
            <a:chOff x="2057400" y="3581400"/>
            <a:chExt cx="3276600" cy="1143000"/>
          </a:xfrm>
        </p:grpSpPr>
        <p:sp>
          <p:nvSpPr>
            <p:cNvPr id="26" name="Cube 25">
              <a:extLst>
                <a:ext uri="{FF2B5EF4-FFF2-40B4-BE49-F238E27FC236}">
                  <a16:creationId xmlns:a16="http://schemas.microsoft.com/office/drawing/2014/main" id="{5FA87186-B2E9-EF47-9B07-CF8BC4179B25}"/>
                </a:ext>
              </a:extLst>
            </p:cNvPr>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7" name="Straight Connector 26">
              <a:extLst>
                <a:ext uri="{FF2B5EF4-FFF2-40B4-BE49-F238E27FC236}">
                  <a16:creationId xmlns:a16="http://schemas.microsoft.com/office/drawing/2014/main" id="{78528EAC-85C3-8842-B2FF-96F951A8D5FB}"/>
                </a:ext>
              </a:extLst>
            </p:cNvPr>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8DA1B97-9FD6-814D-8921-195BA07F9F7F}"/>
                </a:ext>
              </a:extLst>
            </p:cNvPr>
            <p:cNvCxnSpPr>
              <a:stCxn id="26" idx="1"/>
              <a:endCxn id="31"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D778FA4-DFC2-5942-8150-F67385649252}"/>
                </a:ext>
              </a:extLst>
            </p:cNvPr>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4B2ED28-F7FD-8540-B60E-1203A7BAA0EC}"/>
                </a:ext>
              </a:extLst>
            </p:cNvPr>
            <p:cNvCxnSpPr>
              <a:cxnSpLocks/>
              <a:endCxn id="31"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Cube 30">
              <a:extLst>
                <a:ext uri="{FF2B5EF4-FFF2-40B4-BE49-F238E27FC236}">
                  <a16:creationId xmlns:a16="http://schemas.microsoft.com/office/drawing/2014/main" id="{45FB8D24-7CD3-7046-984D-03470269CC11}"/>
                </a:ext>
              </a:extLst>
            </p:cNvPr>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503AC2A5-DF18-5843-8FB2-D6DC66C71B25}"/>
              </a:ext>
            </a:extLst>
          </p:cNvPr>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34" name="Curved Connector 33">
            <a:extLst>
              <a:ext uri="{FF2B5EF4-FFF2-40B4-BE49-F238E27FC236}">
                <a16:creationId xmlns:a16="http://schemas.microsoft.com/office/drawing/2014/main" id="{67FE03E4-0E72-A14D-8ED2-F1615E2E5474}"/>
              </a:ext>
            </a:extLst>
          </p:cNvPr>
          <p:cNvCxnSpPr>
            <a:stCxn id="32"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7391FF37-CB10-C943-9E12-FA575BAAF986}"/>
              </a:ext>
            </a:extLst>
          </p:cNvPr>
          <p:cNvSpPr txBox="1"/>
          <p:nvPr/>
        </p:nvSpPr>
        <p:spPr>
          <a:xfrm>
            <a:off x="6630254" y="2345811"/>
            <a:ext cx="4585732" cy="830997"/>
          </a:xfrm>
          <a:prstGeom prst="rect">
            <a:avLst/>
          </a:prstGeom>
          <a:noFill/>
        </p:spPr>
        <p:txBody>
          <a:bodyPr wrap="square" rtlCol="0">
            <a:spAutoFit/>
          </a:bodyPr>
          <a:lstStyle/>
          <a:p>
            <a:r>
              <a:rPr lang="en-US" b="0" dirty="0"/>
              <a:t>Output feature map resolution depends on </a:t>
            </a:r>
            <a:r>
              <a:rPr lang="en-US" b="0" i="1" dirty="0"/>
              <a:t>padding</a:t>
            </a:r>
            <a:r>
              <a:rPr lang="en-US" b="0" dirty="0"/>
              <a:t> and </a:t>
            </a:r>
            <a:r>
              <a:rPr lang="en-US" b="0" i="1" dirty="0"/>
              <a:t>stride</a:t>
            </a:r>
            <a:endParaRPr lang="en-US" b="0" dirty="0"/>
          </a:p>
        </p:txBody>
      </p:sp>
    </p:spTree>
    <p:extLst>
      <p:ext uri="{BB962C8B-B14F-4D97-AF65-F5344CB8AC3E}">
        <p14:creationId xmlns:p14="http://schemas.microsoft.com/office/powerpoint/2010/main" val="90748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grpSp>
        <p:nvGrpSpPr>
          <p:cNvPr id="25" name="Group 24">
            <a:extLst>
              <a:ext uri="{FF2B5EF4-FFF2-40B4-BE49-F238E27FC236}">
                <a16:creationId xmlns:a16="http://schemas.microsoft.com/office/drawing/2014/main" id="{32B6A207-E9A2-DA4D-8F7F-61D732A39485}"/>
              </a:ext>
            </a:extLst>
          </p:cNvPr>
          <p:cNvGrpSpPr/>
          <p:nvPr/>
        </p:nvGrpSpPr>
        <p:grpSpPr>
          <a:xfrm>
            <a:off x="2249607" y="3505200"/>
            <a:ext cx="3276600" cy="1143000"/>
            <a:chOff x="2057400" y="3581400"/>
            <a:chExt cx="3276600" cy="1143000"/>
          </a:xfrm>
        </p:grpSpPr>
        <p:sp>
          <p:nvSpPr>
            <p:cNvPr id="26" name="Cube 25">
              <a:extLst>
                <a:ext uri="{FF2B5EF4-FFF2-40B4-BE49-F238E27FC236}">
                  <a16:creationId xmlns:a16="http://schemas.microsoft.com/office/drawing/2014/main" id="{5FA87186-B2E9-EF47-9B07-CF8BC4179B25}"/>
                </a:ext>
              </a:extLst>
            </p:cNvPr>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7" name="Straight Connector 26">
              <a:extLst>
                <a:ext uri="{FF2B5EF4-FFF2-40B4-BE49-F238E27FC236}">
                  <a16:creationId xmlns:a16="http://schemas.microsoft.com/office/drawing/2014/main" id="{78528EAC-85C3-8842-B2FF-96F951A8D5FB}"/>
                </a:ext>
              </a:extLst>
            </p:cNvPr>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8DA1B97-9FD6-814D-8921-195BA07F9F7F}"/>
                </a:ext>
              </a:extLst>
            </p:cNvPr>
            <p:cNvCxnSpPr>
              <a:stCxn id="26" idx="1"/>
              <a:endCxn id="31"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D778FA4-DFC2-5942-8150-F67385649252}"/>
                </a:ext>
              </a:extLst>
            </p:cNvPr>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4B2ED28-F7FD-8540-B60E-1203A7BAA0EC}"/>
                </a:ext>
              </a:extLst>
            </p:cNvPr>
            <p:cNvCxnSpPr>
              <a:cxnSpLocks/>
              <a:endCxn id="31"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Cube 30">
              <a:extLst>
                <a:ext uri="{FF2B5EF4-FFF2-40B4-BE49-F238E27FC236}">
                  <a16:creationId xmlns:a16="http://schemas.microsoft.com/office/drawing/2014/main" id="{45FB8D24-7CD3-7046-984D-03470269CC11}"/>
                </a:ext>
              </a:extLst>
            </p:cNvPr>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2" name="TextBox 31">
            <a:extLst>
              <a:ext uri="{FF2B5EF4-FFF2-40B4-BE49-F238E27FC236}">
                <a16:creationId xmlns:a16="http://schemas.microsoft.com/office/drawing/2014/main" id="{503AC2A5-DF18-5843-8FB2-D6DC66C71B25}"/>
              </a:ext>
            </a:extLst>
          </p:cNvPr>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34" name="Curved Connector 33">
            <a:extLst>
              <a:ext uri="{FF2B5EF4-FFF2-40B4-BE49-F238E27FC236}">
                <a16:creationId xmlns:a16="http://schemas.microsoft.com/office/drawing/2014/main" id="{67FE03E4-0E72-A14D-8ED2-F1615E2E5474}"/>
              </a:ext>
            </a:extLst>
          </p:cNvPr>
          <p:cNvCxnSpPr>
            <a:stCxn id="32"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a:extLst>
              <a:ext uri="{FF2B5EF4-FFF2-40B4-BE49-F238E27FC236}">
                <a16:creationId xmlns:a16="http://schemas.microsoft.com/office/drawing/2014/main" id="{7391FF37-CB10-C943-9E12-FA575BAAF986}"/>
              </a:ext>
            </a:extLst>
          </p:cNvPr>
          <p:cNvSpPr txBox="1"/>
          <p:nvPr/>
        </p:nvSpPr>
        <p:spPr>
          <a:xfrm>
            <a:off x="6630254" y="2345811"/>
            <a:ext cx="4585732" cy="830997"/>
          </a:xfrm>
          <a:prstGeom prst="rect">
            <a:avLst/>
          </a:prstGeom>
          <a:noFill/>
        </p:spPr>
        <p:txBody>
          <a:bodyPr wrap="square" rtlCol="0">
            <a:spAutoFit/>
          </a:bodyPr>
          <a:lstStyle/>
          <a:p>
            <a:r>
              <a:rPr lang="en-US" b="0" dirty="0"/>
              <a:t>Output feature map resolution depends on </a:t>
            </a:r>
            <a:r>
              <a:rPr lang="en-US" b="0" i="1" dirty="0"/>
              <a:t>padding</a:t>
            </a:r>
            <a:r>
              <a:rPr lang="en-US" b="0" dirty="0"/>
              <a:t> and </a:t>
            </a:r>
            <a:r>
              <a:rPr lang="en-US" b="0" i="1" dirty="0"/>
              <a:t>stride</a:t>
            </a:r>
            <a:endParaRPr lang="en-US" b="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B88E27A-67BE-A740-AA2F-56A1DD9DCD7C}"/>
                  </a:ext>
                </a:extLst>
              </p:cNvPr>
              <p:cNvSpPr txBox="1"/>
              <p:nvPr/>
            </p:nvSpPr>
            <p:spPr>
              <a:xfrm>
                <a:off x="6630254" y="3313805"/>
                <a:ext cx="3963706" cy="1938992"/>
              </a:xfrm>
              <a:prstGeom prst="rect">
                <a:avLst/>
              </a:prstGeom>
              <a:noFill/>
            </p:spPr>
            <p:txBody>
              <a:bodyPr wrap="square" rtlCol="0">
                <a:spAutoFit/>
              </a:bodyPr>
              <a:lstStyle/>
              <a:p>
                <a:r>
                  <a:rPr lang="en-US" b="0" dirty="0"/>
                  <a:t>With padding, spatial resolution remains the same if stride of </a:t>
                </a:r>
                <a14:m>
                  <m:oMath xmlns:m="http://schemas.openxmlformats.org/officeDocument/2006/math">
                    <m:r>
                      <a:rPr lang="en-US" b="0" i="1" dirty="0" smtClean="0">
                        <a:latin typeface="Cambria Math" panose="02040503050406030204" pitchFamily="18" charset="0"/>
                      </a:rPr>
                      <m:t>1</m:t>
                    </m:r>
                  </m:oMath>
                </a14:m>
                <a:r>
                  <a:rPr lang="en-US" b="0" dirty="0"/>
                  <a:t> is used, is reduced by factor of </a:t>
                </a: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rPr>
                      <m:t>𝑆</m:t>
                    </m:r>
                  </m:oMath>
                </a14:m>
                <a:r>
                  <a:rPr lang="en-US" b="0" dirty="0"/>
                  <a:t> if stride of </a:t>
                </a:r>
                <a14:m>
                  <m:oMath xmlns:m="http://schemas.openxmlformats.org/officeDocument/2006/math">
                    <m:r>
                      <a:rPr lang="en-US" b="0" i="1" dirty="0" smtClean="0">
                        <a:latin typeface="Cambria Math" panose="02040503050406030204" pitchFamily="18" charset="0"/>
                      </a:rPr>
                      <m:t>𝑆</m:t>
                    </m:r>
                  </m:oMath>
                </a14:m>
                <a:r>
                  <a:rPr lang="en-US" b="0" dirty="0"/>
                  <a:t> is used</a:t>
                </a:r>
              </a:p>
            </p:txBody>
          </p:sp>
        </mc:Choice>
        <mc:Fallback xmlns="">
          <p:sp>
            <p:nvSpPr>
              <p:cNvPr id="38" name="TextBox 37">
                <a:extLst>
                  <a:ext uri="{FF2B5EF4-FFF2-40B4-BE49-F238E27FC236}">
                    <a16:creationId xmlns:a16="http://schemas.microsoft.com/office/drawing/2014/main" id="{0B88E27A-67BE-A740-AA2F-56A1DD9DCD7C}"/>
                  </a:ext>
                </a:extLst>
              </p:cNvPr>
              <p:cNvSpPr txBox="1">
                <a:spLocks noRot="1" noChangeAspect="1" noMove="1" noResize="1" noEditPoints="1" noAdjustHandles="1" noChangeArrowheads="1" noChangeShapeType="1" noTextEdit="1"/>
              </p:cNvSpPr>
              <p:nvPr/>
            </p:nvSpPr>
            <p:spPr>
              <a:xfrm>
                <a:off x="6630254" y="3313805"/>
                <a:ext cx="3963706" cy="1938992"/>
              </a:xfrm>
              <a:prstGeom prst="rect">
                <a:avLst/>
              </a:prstGeom>
              <a:blipFill>
                <a:blip r:embed="rId2"/>
                <a:stretch>
                  <a:fillRect l="-2236" t="-2597" b="-5844"/>
                </a:stretch>
              </a:blipFill>
            </p:spPr>
            <p:txBody>
              <a:bodyPr/>
              <a:lstStyle/>
              <a:p>
                <a:r>
                  <a:rPr lang="en-US">
                    <a:noFill/>
                  </a:rPr>
                  <a:t> </a:t>
                </a:r>
              </a:p>
            </p:txBody>
          </p:sp>
        </mc:Fallback>
      </mc:AlternateContent>
    </p:spTree>
    <p:extLst>
      <p:ext uri="{BB962C8B-B14F-4D97-AF65-F5344CB8AC3E}">
        <p14:creationId xmlns:p14="http://schemas.microsoft.com/office/powerpoint/2010/main" val="38932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grpSp>
        <p:nvGrpSpPr>
          <p:cNvPr id="16" name="Group 15">
            <a:extLst>
              <a:ext uri="{FF2B5EF4-FFF2-40B4-BE49-F238E27FC236}">
                <a16:creationId xmlns:a16="http://schemas.microsoft.com/office/drawing/2014/main" id="{2AB5EBDB-40B9-164F-B9C8-14CEB1625FDA}"/>
              </a:ext>
            </a:extLst>
          </p:cNvPr>
          <p:cNvGrpSpPr/>
          <p:nvPr/>
        </p:nvGrpSpPr>
        <p:grpSpPr>
          <a:xfrm>
            <a:off x="2249607" y="3505200"/>
            <a:ext cx="3276600" cy="1143000"/>
            <a:chOff x="2057400" y="3581400"/>
            <a:chExt cx="3276600" cy="1143000"/>
          </a:xfrm>
        </p:grpSpPr>
        <p:sp>
          <p:nvSpPr>
            <p:cNvPr id="20" name="Cube 19">
              <a:extLst>
                <a:ext uri="{FF2B5EF4-FFF2-40B4-BE49-F238E27FC236}">
                  <a16:creationId xmlns:a16="http://schemas.microsoft.com/office/drawing/2014/main" id="{79DCE219-D351-4741-8E41-DDC94DE4FC0B}"/>
                </a:ext>
              </a:extLst>
            </p:cNvPr>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3" name="Straight Connector 22">
              <a:extLst>
                <a:ext uri="{FF2B5EF4-FFF2-40B4-BE49-F238E27FC236}">
                  <a16:creationId xmlns:a16="http://schemas.microsoft.com/office/drawing/2014/main" id="{68DD23CF-C46D-CD4C-B185-459BC2528E81}"/>
                </a:ext>
              </a:extLst>
            </p:cNvPr>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0900F6FD-DD80-6C4C-B777-D77BC92030CA}"/>
                </a:ext>
              </a:extLst>
            </p:cNvPr>
            <p:cNvCxnSpPr>
              <a:stCxn id="20" idx="1"/>
              <a:endCxn id="27"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6631D3DC-7401-2746-95DD-674F15C6F6EB}"/>
                </a:ext>
              </a:extLst>
            </p:cNvPr>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E1116ED-0005-FA44-90E2-788158DEACC1}"/>
                </a:ext>
              </a:extLst>
            </p:cNvPr>
            <p:cNvCxnSpPr>
              <a:cxnSpLocks/>
              <a:endCxn id="27"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Cube 26">
              <a:extLst>
                <a:ext uri="{FF2B5EF4-FFF2-40B4-BE49-F238E27FC236}">
                  <a16:creationId xmlns:a16="http://schemas.microsoft.com/office/drawing/2014/main" id="{303B4697-0E2A-1443-89F8-7595F69EEBB9}"/>
                </a:ext>
              </a:extLst>
            </p:cNvPr>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8" name="TextBox 27">
            <a:extLst>
              <a:ext uri="{FF2B5EF4-FFF2-40B4-BE49-F238E27FC236}">
                <a16:creationId xmlns:a16="http://schemas.microsoft.com/office/drawing/2014/main" id="{F8550C39-85DE-C648-BC1C-A9405775FD71}"/>
              </a:ext>
            </a:extLst>
          </p:cNvPr>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29" name="Curved Connector 28">
            <a:extLst>
              <a:ext uri="{FF2B5EF4-FFF2-40B4-BE49-F238E27FC236}">
                <a16:creationId xmlns:a16="http://schemas.microsoft.com/office/drawing/2014/main" id="{DD9F7E7C-00E8-B045-AFBA-7F6C60633636}"/>
              </a:ext>
            </a:extLst>
          </p:cNvPr>
          <p:cNvCxnSpPr>
            <a:stCxn id="28"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818293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2957861" cy="461665"/>
          </a:xfrm>
          <a:prstGeom prst="rect">
            <a:avLst/>
          </a:prstGeom>
          <a:noFill/>
        </p:spPr>
        <p:txBody>
          <a:bodyPr wrap="none" rtlCol="0">
            <a:spAutoFit/>
          </a:bodyPr>
          <a:lstStyle/>
          <a:p>
            <a:r>
              <a:rPr lang="en-US" b="0" dirty="0"/>
              <a:t>another feature map</a:t>
            </a:r>
          </a:p>
        </p:txBody>
      </p:sp>
      <p:cxnSp>
        <p:nvCxnSpPr>
          <p:cNvPr id="37" name="Curved Connector 36"/>
          <p:cNvCxnSpPr>
            <a:cxnSpLocks/>
          </p:cNvCxnSpPr>
          <p:nvPr/>
        </p:nvCxnSpPr>
        <p:spPr bwMode="auto">
          <a:xfrm rot="5400000">
            <a:off x="6018681"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228600" y="2514600"/>
            <a:ext cx="1371600" cy="1569660"/>
          </a:xfrm>
          <a:prstGeom prst="rect">
            <a:avLst/>
          </a:prstGeom>
          <a:noFill/>
        </p:spPr>
        <p:txBody>
          <a:bodyPr wrap="square" rtlCol="0">
            <a:spAutoFit/>
          </a:bodyPr>
          <a:lstStyle/>
          <a:p>
            <a:pPr algn="ctr"/>
            <a:r>
              <a:rPr lang="en-US" b="0" dirty="0"/>
              <a:t>another set of learned weights</a:t>
            </a:r>
          </a:p>
        </p:txBody>
      </p:sp>
      <p:cxnSp>
        <p:nvCxnSpPr>
          <p:cNvPr id="19" name="Curved Connector 18"/>
          <p:cNvCxnSpPr>
            <a:cxnSpLocks/>
            <a:stCxn id="17" idx="2"/>
          </p:cNvCxnSpPr>
          <p:nvPr/>
        </p:nvCxnSpPr>
        <p:spPr bwMode="auto">
          <a:xfrm rot="16200000" flipH="1">
            <a:off x="1414333" y="3584326"/>
            <a:ext cx="335340" cy="1335207"/>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sp>
        <p:nvSpPr>
          <p:cNvPr id="24" name="Cube 23">
            <a:extLst>
              <a:ext uri="{FF2B5EF4-FFF2-40B4-BE49-F238E27FC236}">
                <a16:creationId xmlns:a16="http://schemas.microsoft.com/office/drawing/2014/main" id="{09D29972-1A5E-7044-9ECF-3F84E9320787}"/>
              </a:ext>
            </a:extLst>
          </p:cNvPr>
          <p:cNvSpPr/>
          <p:nvPr/>
        </p:nvSpPr>
        <p:spPr bwMode="auto">
          <a:xfrm>
            <a:off x="4605056" y="2357735"/>
            <a:ext cx="1600200" cy="3352800"/>
          </a:xfrm>
          <a:prstGeom prst="cube">
            <a:avLst>
              <a:gd name="adj" fmla="val 83348"/>
            </a:avLst>
          </a:prstGeom>
          <a:solidFill>
            <a:schemeClr val="accent2">
              <a:alpha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2" name="Cube 11">
            <a:extLst>
              <a:ext uri="{FF2B5EF4-FFF2-40B4-BE49-F238E27FC236}">
                <a16:creationId xmlns:a16="http://schemas.microsoft.com/office/drawing/2014/main" id="{F7EB1F6F-9229-1342-8205-5D497CAD4BE9}"/>
              </a:ext>
            </a:extLst>
          </p:cNvPr>
          <p:cNvSpPr/>
          <p:nvPr/>
        </p:nvSpPr>
        <p:spPr bwMode="auto">
          <a:xfrm>
            <a:off x="2249607" y="3505200"/>
            <a:ext cx="533400" cy="1143000"/>
          </a:xfrm>
          <a:prstGeom prst="cube">
            <a:avLst>
              <a:gd name="adj" fmla="val 50665"/>
            </a:avLst>
          </a:prstGeom>
          <a:solidFill>
            <a:schemeClr val="accent2">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14" name="Picture 2" descr="https://lh3.googleusercontent.com/6SDufmNatRKAaxNJWGsaWdSAGFtPthQHMADKkjtW7g-cNaC__eQc0rV3ejOPA7SQmL9WFAkZrj6eb4Z81j5PzqqxLFWHXK5mZxrdciJaHjwpaQgzQvY5lB_8QcirvXGGU1GvMuXO6Aw">
            <a:extLst>
              <a:ext uri="{FF2B5EF4-FFF2-40B4-BE49-F238E27FC236}">
                <a16:creationId xmlns:a16="http://schemas.microsoft.com/office/drawing/2014/main" id="{2B52593B-CFA7-794D-9BD9-5E50DF174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180" y="1859490"/>
            <a:ext cx="3738401" cy="37384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C3C16-C57D-FC4D-9D3F-81C86076E258}"/>
              </a:ext>
            </a:extLst>
          </p:cNvPr>
          <p:cNvSpPr txBox="1"/>
          <p:nvPr/>
        </p:nvSpPr>
        <p:spPr>
          <a:xfrm>
            <a:off x="6858000" y="5754469"/>
            <a:ext cx="5224117" cy="830997"/>
          </a:xfrm>
          <a:prstGeom prst="rect">
            <a:avLst/>
          </a:prstGeom>
          <a:noFill/>
        </p:spPr>
        <p:txBody>
          <a:bodyPr wrap="square" rtlCol="0">
            <a:spAutoFit/>
          </a:bodyPr>
          <a:lstStyle/>
          <a:p>
            <a:pPr algn="ctr"/>
            <a:r>
              <a:rPr lang="en-US" b="0" dirty="0"/>
              <a:t>Learned weights can be thought of as </a:t>
            </a:r>
            <a:r>
              <a:rPr lang="en-US" b="0" i="1" dirty="0"/>
              <a:t>local</a:t>
            </a:r>
            <a:r>
              <a:rPr lang="en-US" b="0" dirty="0"/>
              <a:t> templates</a:t>
            </a:r>
          </a:p>
        </p:txBody>
      </p:sp>
    </p:spTree>
    <p:extLst>
      <p:ext uri="{BB962C8B-B14F-4D97-AF65-F5344CB8AC3E}">
        <p14:creationId xmlns:p14="http://schemas.microsoft.com/office/powerpoint/2010/main" val="157890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p:bldP spid="24" grpId="0" animBg="1"/>
      <p:bldP spid="1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lter_z2.png"/>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6477001" y="1524002"/>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1" name="Title 1"/>
          <p:cNvSpPr>
            <a:spLocks noGrp="1"/>
          </p:cNvSpPr>
          <p:nvPr>
            <p:ph type="title"/>
          </p:nvPr>
        </p:nvSpPr>
        <p:spPr/>
        <p:txBody>
          <a:bodyPr/>
          <a:lstStyle/>
          <a:p>
            <a:r>
              <a:rPr lang="en-US" dirty="0">
                <a:solidFill>
                  <a:schemeClr val="tx1"/>
                </a:solidFill>
                <a:latin typeface="+mn-lt"/>
              </a:rPr>
              <a:t>Convolution and traditional feature extraction</a:t>
            </a:r>
          </a:p>
        </p:txBody>
      </p:sp>
      <p:pic>
        <p:nvPicPr>
          <p:cNvPr id="17415" name="Picture 1"/>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1788" y="3581400"/>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28177" t="4254" r="50287" b="52721"/>
          <a:stretch>
            <a:fillRect/>
          </a:stretch>
        </p:blipFill>
        <p:spPr bwMode="auto">
          <a:xfrm>
            <a:off x="1584327" y="3581402"/>
            <a:ext cx="777875" cy="773113"/>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3" name="Picture 2" descr="filter_z1.png"/>
          <p:cNvPicPr>
            <a:picLocks noChangeAspect="1"/>
          </p:cNvPicPr>
          <p:nvPr/>
        </p:nvPicPr>
        <p:blipFill>
          <a:blip r:embed="rId5">
            <a:extLst>
              <a:ext uri="{28A0092B-C50C-407E-A947-70E740481C1C}">
                <a14:useLocalDpi xmlns:a14="http://schemas.microsoft.com/office/drawing/2010/main" val="0"/>
              </a:ext>
            </a:extLst>
          </a:blip>
          <a:srcRect l="13812" t="8075" r="9827" b="11832"/>
          <a:stretch>
            <a:fillRect/>
          </a:stretch>
        </p:blipFill>
        <p:spPr bwMode="auto">
          <a:xfrm>
            <a:off x="6326189" y="3581400"/>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8" name="Rectangle 6"/>
          <p:cNvSpPr>
            <a:spLocks noChangeArrowheads="1"/>
          </p:cNvSpPr>
          <p:nvPr/>
        </p:nvSpPr>
        <p:spPr bwMode="auto">
          <a:xfrm>
            <a:off x="3200401" y="6334126"/>
            <a:ext cx="1024619"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dirty="0">
                <a:latin typeface="+mn-lt"/>
              </a:rPr>
              <a:t>image</a:t>
            </a:r>
          </a:p>
        </p:txBody>
      </p:sp>
      <p:sp>
        <p:nvSpPr>
          <p:cNvPr id="11" name="Rectangle 10"/>
          <p:cNvSpPr>
            <a:spLocks noChangeArrowheads="1"/>
          </p:cNvSpPr>
          <p:nvPr/>
        </p:nvSpPr>
        <p:spPr bwMode="auto">
          <a:xfrm>
            <a:off x="7442284" y="6324601"/>
            <a:ext cx="1827724"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dirty="0">
                <a:latin typeface="+mn-lt"/>
              </a:rPr>
              <a:t>feature map</a:t>
            </a:r>
          </a:p>
        </p:txBody>
      </p:sp>
      <p:sp>
        <p:nvSpPr>
          <p:cNvPr id="9" name="Right Arrow 8"/>
          <p:cNvSpPr>
            <a:spLocks noChangeArrowheads="1"/>
          </p:cNvSpPr>
          <p:nvPr/>
        </p:nvSpPr>
        <p:spPr bwMode="auto">
          <a:xfrm>
            <a:off x="5792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cs typeface="+mn-cs"/>
            </a:endParaRPr>
          </a:p>
        </p:txBody>
      </p:sp>
      <p:pic>
        <p:nvPicPr>
          <p:cNvPr id="13" name="Picture 5"/>
          <p:cNvPicPr>
            <a:picLocks noChangeAspect="1"/>
          </p:cNvPicPr>
          <p:nvPr/>
        </p:nvPicPr>
        <p:blipFill>
          <a:blip r:embed="rId6">
            <a:extLst>
              <a:ext uri="{28A0092B-C50C-407E-A947-70E740481C1C}">
                <a14:useLocalDpi xmlns:a14="http://schemas.microsoft.com/office/drawing/2010/main" val="0"/>
              </a:ext>
            </a:extLst>
          </a:blip>
          <a:srcRect l="50287" t="4254" r="28177" b="52721"/>
          <a:stretch>
            <a:fillRect/>
          </a:stretch>
        </p:blipFill>
        <p:spPr bwMode="auto">
          <a:xfrm>
            <a:off x="1584327" y="3581402"/>
            <a:ext cx="777875" cy="773113"/>
          </a:xfrm>
          <a:prstGeom prst="rect">
            <a:avLst/>
          </a:prstGeom>
          <a:noFill/>
          <a:ln w="25400">
            <a:solidFill>
              <a:srgbClr val="12FF00"/>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Right Arrow 14"/>
          <p:cNvSpPr>
            <a:spLocks noChangeArrowheads="1"/>
          </p:cNvSpPr>
          <p:nvPr/>
        </p:nvSpPr>
        <p:spPr bwMode="auto">
          <a:xfrm rot="-1977863">
            <a:off x="5841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cs typeface="+mn-cs"/>
            </a:endParaRPr>
          </a:p>
        </p:txBody>
      </p:sp>
      <p:sp>
        <p:nvSpPr>
          <p:cNvPr id="14" name="Rectangle 13"/>
          <p:cNvSpPr/>
          <p:nvPr/>
        </p:nvSpPr>
        <p:spPr>
          <a:xfrm>
            <a:off x="5943601" y="3733801"/>
            <a:ext cx="204788" cy="1200318"/>
          </a:xfrm>
          <a:prstGeom prst="rect">
            <a:avLst/>
          </a:prstGeom>
        </p:spPr>
        <p:txBody>
          <a:bodyPr lIns="91430" tIns="45715" rIns="91430" bIns="45715">
            <a:spAutoFit/>
          </a:bodyPr>
          <a:lstStyle/>
          <a:p>
            <a:pPr>
              <a:defRPr/>
            </a:pPr>
            <a:r>
              <a:rPr lang="en-US" dirty="0"/>
              <a:t>...</a:t>
            </a:r>
          </a:p>
        </p:txBody>
      </p:sp>
      <p:pic>
        <p:nvPicPr>
          <p:cNvPr id="2" name="Picture 1">
            <a:extLst>
              <a:ext uri="{FF2B5EF4-FFF2-40B4-BE49-F238E27FC236}">
                <a16:creationId xmlns:a16="http://schemas.microsoft.com/office/drawing/2014/main" id="{CD1F8276-088F-814C-A0D3-FE9D9AF2396F}"/>
              </a:ext>
            </a:extLst>
          </p:cNvPr>
          <p:cNvPicPr>
            <a:picLocks noChangeAspect="1"/>
          </p:cNvPicPr>
          <p:nvPr/>
        </p:nvPicPr>
        <p:blipFill>
          <a:blip r:embed="rId7"/>
          <a:stretch>
            <a:fillRect/>
          </a:stretch>
        </p:blipFill>
        <p:spPr>
          <a:xfrm>
            <a:off x="1584327" y="1632780"/>
            <a:ext cx="4183455" cy="1415221"/>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AE0AECF-46F1-2F41-91F7-61E3EBA9BCBA}"/>
                  </a:ext>
                </a:extLst>
              </p:cNvPr>
              <p:cNvSpPr>
                <a:spLocks noChangeArrowheads="1"/>
              </p:cNvSpPr>
              <p:nvPr/>
            </p:nvSpPr>
            <p:spPr bwMode="auto">
              <a:xfrm>
                <a:off x="2514601" y="1132649"/>
                <a:ext cx="2305419" cy="46165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1430" tIns="45715" rIns="91430" bIns="45715">
                <a:spAutoFit/>
              </a:bodyPr>
              <a:lstStyle/>
              <a:p>
                <a:r>
                  <a:rPr lang="en-US" b="0" dirty="0">
                    <a:latin typeface="+mn-lt"/>
                  </a:rPr>
                  <a:t>bank of </a:t>
                </a:r>
                <a14:m>
                  <m:oMath xmlns:m="http://schemas.openxmlformats.org/officeDocument/2006/math">
                    <m:r>
                      <a:rPr lang="en-US" b="0" i="1" dirty="0" smtClean="0">
                        <a:latin typeface="Cambria Math" panose="02040503050406030204" pitchFamily="18" charset="0"/>
                      </a:rPr>
                      <m:t>𝐾</m:t>
                    </m:r>
                  </m:oMath>
                </a14:m>
                <a:r>
                  <a:rPr lang="en-US" b="0" dirty="0">
                    <a:latin typeface="+mn-lt"/>
                  </a:rPr>
                  <a:t> filters</a:t>
                </a:r>
              </a:p>
            </p:txBody>
          </p:sp>
        </mc:Choice>
        <mc:Fallback xmlns="">
          <p:sp>
            <p:nvSpPr>
              <p:cNvPr id="16" name="Rectangle 15">
                <a:extLst>
                  <a:ext uri="{FF2B5EF4-FFF2-40B4-BE49-F238E27FC236}">
                    <a16:creationId xmlns:a16="http://schemas.microsoft.com/office/drawing/2014/main" id="{5AE0AECF-46F1-2F41-91F7-61E3EBA9BCBA}"/>
                  </a:ext>
                </a:extLst>
              </p:cNvPr>
              <p:cNvSpPr>
                <a:spLocks noRot="1" noChangeAspect="1" noMove="1" noResize="1" noEditPoints="1" noAdjustHandles="1" noChangeArrowheads="1" noChangeShapeType="1" noTextEdit="1"/>
              </p:cNvSpPr>
              <p:nvPr/>
            </p:nvSpPr>
            <p:spPr bwMode="auto">
              <a:xfrm>
                <a:off x="2514601" y="1132649"/>
                <a:ext cx="2305419" cy="461655"/>
              </a:xfrm>
              <a:prstGeom prst="rect">
                <a:avLst/>
              </a:prstGeom>
              <a:blipFill>
                <a:blip r:embed="rId8"/>
                <a:stretch>
                  <a:fillRect l="-3825" t="-7895" r="-3279" b="-2368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527D243-B65A-7340-8B9D-1B0D34D21C67}"/>
                  </a:ext>
                </a:extLst>
              </p:cNvPr>
              <p:cNvSpPr>
                <a:spLocks noChangeArrowheads="1"/>
              </p:cNvSpPr>
              <p:nvPr/>
            </p:nvSpPr>
            <p:spPr bwMode="auto">
              <a:xfrm>
                <a:off x="7371371" y="1031594"/>
                <a:ext cx="2271756" cy="46165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1430" tIns="45715" rIns="91430" bIns="45715">
                <a:spAutoFit/>
              </a:bodyPr>
              <a:lstStyle/>
              <a:p>
                <a14:m>
                  <m:oMath xmlns:m="http://schemas.openxmlformats.org/officeDocument/2006/math">
                    <m:r>
                      <a:rPr lang="en-US" b="0" i="1" dirty="0" smtClean="0">
                        <a:latin typeface="Cambria Math" panose="02040503050406030204" pitchFamily="18" charset="0"/>
                      </a:rPr>
                      <m:t>𝐾</m:t>
                    </m:r>
                  </m:oMath>
                </a14:m>
                <a:r>
                  <a:rPr lang="en-US" b="0" dirty="0">
                    <a:latin typeface="+mn-lt"/>
                  </a:rPr>
                  <a:t> feature maps</a:t>
                </a:r>
              </a:p>
            </p:txBody>
          </p:sp>
        </mc:Choice>
        <mc:Fallback xmlns="">
          <p:sp>
            <p:nvSpPr>
              <p:cNvPr id="17" name="Rectangle 16">
                <a:extLst>
                  <a:ext uri="{FF2B5EF4-FFF2-40B4-BE49-F238E27FC236}">
                    <a16:creationId xmlns:a16="http://schemas.microsoft.com/office/drawing/2014/main" id="{2527D243-B65A-7340-8B9D-1B0D34D21C67}"/>
                  </a:ext>
                </a:extLst>
              </p:cNvPr>
              <p:cNvSpPr>
                <a:spLocks noRot="1" noChangeAspect="1" noMove="1" noResize="1" noEditPoints="1" noAdjustHandles="1" noChangeArrowheads="1" noChangeShapeType="1" noTextEdit="1"/>
              </p:cNvSpPr>
              <p:nvPr/>
            </p:nvSpPr>
            <p:spPr bwMode="auto">
              <a:xfrm>
                <a:off x="7371371" y="1031594"/>
                <a:ext cx="2271756" cy="461655"/>
              </a:xfrm>
              <a:prstGeom prst="rect">
                <a:avLst/>
              </a:prstGeom>
              <a:blipFill>
                <a:blip r:embed="rId9"/>
                <a:stretch>
                  <a:fillRect t="-7895" r="-3889" b="-2368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651095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1.04167E-6 0.00047 C 0.0112 -0.00625 0.06549 -0.00555 0.07018 -0.00555 C 0.1069 -0.01273 0.1237 -0.0081 0.1737 -0.00717 C 0.20547 -0.0037 0.24023 -0.01921 0.27018 -0.00254 C 0.27461 0.0081 0.2737 0.00347 0.2737 0.02384 C 0.2737 0.07824 0.26914 0.06644 0.23503 0.06713 C 0.16875 0.06829 0.10234 0.06852 0.03607 0.06922 C 0.02526 0.06945 0.01432 0.06875 0.00351 0.07084 C -0.00221 0.07153 0.00221 0.09005 0.0026 0.1 C 0.00286 0.11181 -0.00339 0.13426 0.00351 0.13588 C 0.06406 0.14815 0.12526 0.13681 0.18633 0.1375 C 0.21172 0.13797 0.23737 0.13797 0.26302 0.13912 C 0.26654 0.13912 0.2707 0.13681 0.2737 0.14051 C 0.27695 0.14422 0.27461 0.15394 0.27565 0.16065 C 0.27383 0.24838 0.27747 0.22547 0.21614 0.22616 C 0.1569 0.22685 0.09779 0.22709 0.0388 0.22778 C 0.02552 0.22894 0.01159 0.22292 -0.00078 0.23056 C -0.00352 0.23218 -0.00039 0.24005 1.04167E-6 0.24468 C 0.00221 0.3581 -0.0082 0.28959 0.11614 0.29283 C 0.11719 0.29283 0.11849 0.29352 0.11966 0.29422 C 0.16706 0.29236 0.21432 0.29051 0.26211 0.28959 C 0.26536 0.28912 0.272 0.2882 0.272 0.28843 " pathEditMode="relative" rAng="0" ptsTypes="AAAAAAAAAAAAAAAAAAAAAA">
                                      <p:cBhvr>
                                        <p:cTn id="10" dur="2000" fill="hold"/>
                                        <p:tgtEl>
                                          <p:spTgt spid="8"/>
                                        </p:tgtEl>
                                        <p:attrNameLst>
                                          <p:attrName>ppt_x</p:attrName>
                                          <p:attrName>ppt_y</p:attrName>
                                        </p:attrNameLst>
                                      </p:cBhvr>
                                      <p:rCtr x="13685" y="14954"/>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1.04167E-6 -2.22222E-6 C 0.01133 -0.00671 0.06575 -0.00602 0.07018 -0.00625 C 0.10677 -0.01319 0.12383 -0.00879 0.1737 -0.00764 C 0.2056 -0.00393 0.24036 -0.01967 0.27031 -0.00301 C 0.27448 0.00764 0.27357 0.00324 0.27357 0.02361 C 0.27357 0.07778 0.26927 0.06621 0.23503 0.0669 C 0.16875 0.06759 0.10234 0.06783 0.03607 0.06875 C 0.02526 0.06898 0.01432 0.06806 0.00338 0.07037 C -0.00221 0.07107 0.00221 0.08982 0.0026 0.09977 C 0.00286 0.11181 -0.00352 0.13403 0.00338 0.13565 C 0.06406 0.14769 0.12526 0.13658 0.18633 0.13727 C 0.21185 0.1375 0.2375 0.1375 0.26315 0.13889 C 0.26641 0.13889 0.2707 0.13658 0.27357 0.14028 C 0.27695 0.14398 0.27461 0.15371 0.27565 0.16042 C 0.27383 0.24838 0.27747 0.22523 0.21614 0.22616 C 0.1569 0.22662 0.09779 0.22685 0.0388 0.22778 C 0.02552 0.22894 0.01159 0.22292 -0.00091 0.23033 C -0.00352 0.23195 -0.00039 0.23982 1.04167E-6 0.24491 C 0.00208 0.3581 -0.0082 0.28935 0.11614 0.29283 C 0.11719 0.29283 0.11849 0.29398 0.11966 0.29445 C 0.16706 0.29236 0.21432 0.29097 0.26211 0.28959 C 0.26523 0.28889 0.272 0.2882 0.272 0.28843 " pathEditMode="relative" rAng="0" ptsTypes="AAAAAAAAAAAAAAAAAAAAAA">
                                      <p:cBhvr>
                                        <p:cTn id="28" dur="2000" fill="hold"/>
                                        <p:tgtEl>
                                          <p:spTgt spid="13"/>
                                        </p:tgtEl>
                                        <p:attrNameLst>
                                          <p:attrName>ppt_x</p:attrName>
                                          <p:attrName>ppt_y</p:attrName>
                                        </p:attrNameLst>
                                      </p:cBhvr>
                                      <p:rCtr x="13685" y="1497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15" grpId="0" animBg="1"/>
      <p:bldP spid="14"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p:cNvSpPr/>
          <p:nvPr/>
        </p:nvSpPr>
        <p:spPr bwMode="auto">
          <a:xfrm>
            <a:off x="4040306"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4" name="Cube 3"/>
          <p:cNvSpPr/>
          <p:nvPr/>
        </p:nvSpPr>
        <p:spPr bwMode="auto">
          <a:xfrm>
            <a:off x="1906706"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Cube 5"/>
          <p:cNvSpPr/>
          <p:nvPr/>
        </p:nvSpPr>
        <p:spPr bwMode="auto">
          <a:xfrm>
            <a:off x="2514599"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5" name="TextBox 34"/>
              <p:cNvSpPr txBox="1"/>
              <p:nvPr/>
            </p:nvSpPr>
            <p:spPr>
              <a:xfrm>
                <a:off x="4724399" y="1824336"/>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35" name="TextBox 34"/>
              <p:cNvSpPr txBox="1">
                <a:spLocks noRot="1" noChangeAspect="1" noMove="1" noResize="1" noEditPoints="1" noAdjustHandles="1" noChangeArrowheads="1" noChangeShapeType="1" noTextEdit="1"/>
              </p:cNvSpPr>
              <p:nvPr/>
            </p:nvSpPr>
            <p:spPr>
              <a:xfrm>
                <a:off x="4724399" y="1824336"/>
                <a:ext cx="3124200" cy="461665"/>
              </a:xfrm>
              <a:prstGeom prst="rect">
                <a:avLst/>
              </a:prstGeom>
              <a:blipFill>
                <a:blip r:embed="rId2"/>
                <a:stretch>
                  <a:fillRect t="-1388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61999" y="2814936"/>
                <a:ext cx="13716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filters </a:t>
                </a:r>
              </a:p>
            </p:txBody>
          </p:sp>
        </mc:Choice>
        <mc:Fallback xmlns="">
          <p:sp>
            <p:nvSpPr>
              <p:cNvPr id="17" name="TextBox 16"/>
              <p:cNvSpPr txBox="1">
                <a:spLocks noRot="1" noChangeAspect="1" noMove="1" noResize="1" noEditPoints="1" noAdjustHandles="1" noChangeArrowheads="1" noChangeShapeType="1" noTextEdit="1"/>
              </p:cNvSpPr>
              <p:nvPr/>
            </p:nvSpPr>
            <p:spPr>
              <a:xfrm>
                <a:off x="761999" y="2814936"/>
                <a:ext cx="1371600" cy="461665"/>
              </a:xfrm>
              <a:prstGeom prst="rect">
                <a:avLst/>
              </a:prstGeom>
              <a:blipFill>
                <a:blip r:embed="rId3"/>
                <a:stretch>
                  <a:fillRect t="-10811" r="-7407" b="-24324"/>
                </a:stretch>
              </a:blipFill>
            </p:spPr>
            <p:txBody>
              <a:bodyPr/>
              <a:lstStyle/>
              <a:p>
                <a:r>
                  <a:rPr lang="en-US">
                    <a:noFill/>
                  </a:rPr>
                  <a:t> </a:t>
                </a:r>
              </a:p>
            </p:txBody>
          </p:sp>
        </mc:Fallback>
      </mc:AlternateContent>
      <p:cxnSp>
        <p:nvCxnSpPr>
          <p:cNvPr id="19" name="Curved Connector 18"/>
          <p:cNvCxnSpPr>
            <a:stCxn id="17" idx="2"/>
          </p:cNvCxnSpPr>
          <p:nvPr/>
        </p:nvCxnSpPr>
        <p:spPr bwMode="auto">
          <a:xfrm rot="16200000" flipH="1">
            <a:off x="1409699" y="3314700"/>
            <a:ext cx="1143000" cy="1066800"/>
          </a:xfrm>
          <a:prstGeom prst="curvedConnector3">
            <a:avLst>
              <a:gd name="adj1" fmla="val 99577"/>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layer anatomy</a:t>
            </a:r>
          </a:p>
        </p:txBody>
      </p:sp>
      <p:sp>
        <p:nvSpPr>
          <p:cNvPr id="23" name="TextBox 22"/>
          <p:cNvSpPr txBox="1"/>
          <p:nvPr/>
        </p:nvSpPr>
        <p:spPr>
          <a:xfrm>
            <a:off x="4127605" y="5943601"/>
            <a:ext cx="2802270" cy="461665"/>
          </a:xfrm>
          <a:prstGeom prst="rect">
            <a:avLst/>
          </a:prstGeom>
          <a:noFill/>
        </p:spPr>
        <p:txBody>
          <a:bodyPr wrap="none" rtlCol="0">
            <a:spAutoFit/>
          </a:bodyPr>
          <a:lstStyle/>
          <a:p>
            <a:r>
              <a:rPr lang="en-US" b="0" dirty="0"/>
              <a:t>convolutional layer</a:t>
            </a:r>
          </a:p>
        </p:txBody>
      </p:sp>
      <p:sp>
        <p:nvSpPr>
          <p:cNvPr id="24" name="TextBox 23">
            <a:extLst>
              <a:ext uri="{FF2B5EF4-FFF2-40B4-BE49-F238E27FC236}">
                <a16:creationId xmlns:a16="http://schemas.microsoft.com/office/drawing/2014/main" id="{E0DD628E-4A4F-594F-83BB-FFBBF9EEEF24}"/>
              </a:ext>
            </a:extLst>
          </p:cNvPr>
          <p:cNvSpPr txBox="1"/>
          <p:nvPr/>
        </p:nvSpPr>
        <p:spPr>
          <a:xfrm>
            <a:off x="1523999" y="5939136"/>
            <a:ext cx="1022936" cy="461665"/>
          </a:xfrm>
          <a:prstGeom prst="rect">
            <a:avLst/>
          </a:prstGeom>
          <a:noFill/>
        </p:spPr>
        <p:txBody>
          <a:bodyPr wrap="none" rtlCol="0">
            <a:spAutoFit/>
          </a:bodyPr>
          <a:lstStyle/>
          <a:p>
            <a:r>
              <a:rPr lang="en-US" b="0" dirty="0"/>
              <a:t>image</a:t>
            </a:r>
          </a:p>
        </p:txBody>
      </p:sp>
      <p:sp>
        <p:nvSpPr>
          <p:cNvPr id="25" name="TextBox 24">
            <a:extLst>
              <a:ext uri="{FF2B5EF4-FFF2-40B4-BE49-F238E27FC236}">
                <a16:creationId xmlns:a16="http://schemas.microsoft.com/office/drawing/2014/main" id="{534CB39F-B3CB-7C4D-9849-2C22A3352052}"/>
              </a:ext>
            </a:extLst>
          </p:cNvPr>
          <p:cNvSpPr txBox="1"/>
          <p:nvPr/>
        </p:nvSpPr>
        <p:spPr>
          <a:xfrm>
            <a:off x="7470380" y="2778446"/>
            <a:ext cx="3807220" cy="1200329"/>
          </a:xfrm>
          <a:prstGeom prst="rect">
            <a:avLst/>
          </a:prstGeom>
          <a:noFill/>
        </p:spPr>
        <p:txBody>
          <a:bodyPr wrap="square" rtlCol="0">
            <a:spAutoFit/>
          </a:bodyPr>
          <a:lstStyle/>
          <a:p>
            <a:r>
              <a:rPr lang="en-US" b="0" dirty="0"/>
              <a:t>Convolutional layers are almost always directly followed by a </a:t>
            </a:r>
            <a:r>
              <a:rPr lang="en-US" b="0" dirty="0" err="1"/>
              <a:t>ReLU</a:t>
            </a:r>
            <a:endParaRPr lang="en-US" b="0" dirty="0"/>
          </a:p>
        </p:txBody>
      </p:sp>
    </p:spTree>
    <p:extLst>
      <p:ext uri="{BB962C8B-B14F-4D97-AF65-F5344CB8AC3E}">
        <p14:creationId xmlns:p14="http://schemas.microsoft.com/office/powerpoint/2010/main" val="5185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p:cNvSpPr/>
          <p:nvPr/>
        </p:nvSpPr>
        <p:spPr bwMode="auto">
          <a:xfrm>
            <a:off x="4040306"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5" name="TextBox 34"/>
              <p:cNvSpPr txBox="1"/>
              <p:nvPr/>
            </p:nvSpPr>
            <p:spPr>
              <a:xfrm>
                <a:off x="4724399" y="1824336"/>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35" name="TextBox 34"/>
              <p:cNvSpPr txBox="1">
                <a:spLocks noRot="1" noChangeAspect="1" noMove="1" noResize="1" noEditPoints="1" noAdjustHandles="1" noChangeArrowheads="1" noChangeShapeType="1" noTextEdit="1"/>
              </p:cNvSpPr>
              <p:nvPr/>
            </p:nvSpPr>
            <p:spPr>
              <a:xfrm>
                <a:off x="4724399" y="1824336"/>
                <a:ext cx="3124200" cy="461665"/>
              </a:xfrm>
              <a:prstGeom prst="rect">
                <a:avLst/>
              </a:prstGeom>
              <a:blipFill>
                <a:blip r:embed="rId2"/>
                <a:stretch>
                  <a:fillRect t="-13889" b="-27778"/>
                </a:stretch>
              </a:blipFill>
            </p:spPr>
            <p:txBody>
              <a:bodyPr/>
              <a:lstStyle/>
              <a:p>
                <a:r>
                  <a:rPr lang="en-US">
                    <a:noFill/>
                  </a:rPr>
                  <a:t> </a:t>
                </a:r>
              </a:p>
            </p:txBody>
          </p:sp>
        </mc:Fallback>
      </mc:AlternateContent>
      <p:sp>
        <p:nvSpPr>
          <p:cNvPr id="22" name="Title 1"/>
          <p:cNvSpPr>
            <a:spLocks noGrp="1"/>
          </p:cNvSpPr>
          <p:nvPr>
            <p:ph type="title"/>
          </p:nvPr>
        </p:nvSpPr>
        <p:spPr/>
        <p:txBody>
          <a:bodyPr/>
          <a:lstStyle/>
          <a:p>
            <a:r>
              <a:rPr lang="en-US" dirty="0"/>
              <a:t>Convolutional layer anatomy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4CB39F-B3CB-7C4D-9849-2C22A3352052}"/>
                  </a:ext>
                </a:extLst>
              </p:cNvPr>
              <p:cNvSpPr txBox="1"/>
              <p:nvPr/>
            </p:nvSpPr>
            <p:spPr>
              <a:xfrm>
                <a:off x="7470380" y="2778446"/>
                <a:ext cx="3807220" cy="1569660"/>
              </a:xfrm>
              <a:prstGeom prst="rect">
                <a:avLst/>
              </a:prstGeom>
              <a:noFill/>
            </p:spPr>
            <p:txBody>
              <a:bodyPr wrap="square" rtlCol="0">
                <a:spAutoFit/>
              </a:bodyPr>
              <a:lstStyle/>
              <a:p>
                <a:r>
                  <a:rPr lang="en-US" b="0" dirty="0"/>
                  <a:t>How do we put another convolutional layer on top of a stack of </a:t>
                </a: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25" name="TextBox 24">
                <a:extLst>
                  <a:ext uri="{FF2B5EF4-FFF2-40B4-BE49-F238E27FC236}">
                    <a16:creationId xmlns:a16="http://schemas.microsoft.com/office/drawing/2014/main" id="{534CB39F-B3CB-7C4D-9849-2C22A3352052}"/>
                  </a:ext>
                </a:extLst>
              </p:cNvPr>
              <p:cNvSpPr txBox="1">
                <a:spLocks noRot="1" noChangeAspect="1" noMove="1" noResize="1" noEditPoints="1" noAdjustHandles="1" noChangeArrowheads="1" noChangeShapeType="1" noTextEdit="1"/>
              </p:cNvSpPr>
              <p:nvPr/>
            </p:nvSpPr>
            <p:spPr>
              <a:xfrm>
                <a:off x="7470380" y="2778446"/>
                <a:ext cx="3807220" cy="1569660"/>
              </a:xfrm>
              <a:prstGeom prst="rect">
                <a:avLst/>
              </a:prstGeom>
              <a:blipFill>
                <a:blip r:embed="rId3"/>
                <a:stretch>
                  <a:fillRect l="-2667" t="-2419" r="-333" b="-8065"/>
                </a:stretch>
              </a:blipFill>
            </p:spPr>
            <p:txBody>
              <a:bodyPr/>
              <a:lstStyle/>
              <a:p>
                <a:r>
                  <a:rPr lang="en-US">
                    <a:noFill/>
                  </a:rPr>
                  <a:t> </a:t>
                </a:r>
              </a:p>
            </p:txBody>
          </p:sp>
        </mc:Fallback>
      </mc:AlternateContent>
    </p:spTree>
    <p:extLst>
      <p:ext uri="{BB962C8B-B14F-4D97-AF65-F5344CB8AC3E}">
        <p14:creationId xmlns:p14="http://schemas.microsoft.com/office/powerpoint/2010/main" val="19182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bwMode="auto">
          <a:xfrm>
            <a:off x="4036892"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39985" y="38100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6" name="Straight Connector 15"/>
          <p:cNvCxnSpPr/>
          <p:nvPr/>
        </p:nvCxnSpPr>
        <p:spPr bwMode="auto">
          <a:xfrm>
            <a:off x="6473585" y="38100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187073" y="4087368"/>
            <a:ext cx="2648712" cy="332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6189609" y="4643735"/>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endCxn id="23" idx="2"/>
          </p:cNvCxnSpPr>
          <p:nvPr/>
        </p:nvCxnSpPr>
        <p:spPr bwMode="auto">
          <a:xfrm flipV="1">
            <a:off x="6473585" y="4528003"/>
            <a:ext cx="2362200" cy="12019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Cube 22"/>
          <p:cNvSpPr/>
          <p:nvPr/>
        </p:nvSpPr>
        <p:spPr bwMode="auto">
          <a:xfrm>
            <a:off x="8835785" y="42672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itle 1"/>
          <p:cNvSpPr>
            <a:spLocks noGrp="1"/>
          </p:cNvSpPr>
          <p:nvPr>
            <p:ph type="title"/>
          </p:nvPr>
        </p:nvSpPr>
        <p:spPr/>
        <p:txBody>
          <a:bodyPr/>
          <a:lstStyle/>
          <a:p>
            <a:r>
              <a:rPr lang="en-US" dirty="0"/>
              <a:t>Convolutional layer anatomy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4E13B6-C609-BC4C-B6AC-1C4343E22C95}"/>
                  </a:ext>
                </a:extLst>
              </p:cNvPr>
              <p:cNvSpPr txBox="1"/>
              <p:nvPr/>
            </p:nvSpPr>
            <p:spPr>
              <a:xfrm>
                <a:off x="4265493" y="4122003"/>
                <a:ext cx="2055692"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 </m:t>
                      </m:r>
                    </m:oMath>
                  </m:oMathPara>
                </a14:m>
                <a:endParaRPr lang="en-US" b="0" dirty="0"/>
              </a:p>
              <a:p>
                <a:pPr algn="ctr"/>
                <a:r>
                  <a:rPr lang="en-US" b="0" dirty="0"/>
                  <a:t>filter</a:t>
                </a:r>
              </a:p>
            </p:txBody>
          </p:sp>
        </mc:Choice>
        <mc:Fallback xmlns="">
          <p:sp>
            <p:nvSpPr>
              <p:cNvPr id="24" name="TextBox 23">
                <a:extLst>
                  <a:ext uri="{FF2B5EF4-FFF2-40B4-BE49-F238E27FC236}">
                    <a16:creationId xmlns:a16="http://schemas.microsoft.com/office/drawing/2014/main" id="{884E13B6-C609-BC4C-B6AC-1C4343E22C95}"/>
                  </a:ext>
                </a:extLst>
              </p:cNvPr>
              <p:cNvSpPr txBox="1">
                <a:spLocks noRot="1" noChangeAspect="1" noMove="1" noResize="1" noEditPoints="1" noAdjustHandles="1" noChangeArrowheads="1" noChangeShapeType="1" noTextEdit="1"/>
              </p:cNvSpPr>
              <p:nvPr/>
            </p:nvSpPr>
            <p:spPr>
              <a:xfrm>
                <a:off x="4265493" y="4122003"/>
                <a:ext cx="2055692" cy="830997"/>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AEB4CB-C954-5F43-A143-CBEDDBED732C}"/>
                  </a:ext>
                </a:extLst>
              </p:cNvPr>
              <p:cNvSpPr txBox="1"/>
              <p:nvPr/>
            </p:nvSpPr>
            <p:spPr>
              <a:xfrm>
                <a:off x="4722692" y="1824336"/>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27" name="TextBox 26">
                <a:extLst>
                  <a:ext uri="{FF2B5EF4-FFF2-40B4-BE49-F238E27FC236}">
                    <a16:creationId xmlns:a16="http://schemas.microsoft.com/office/drawing/2014/main" id="{A7AEB4CB-C954-5F43-A143-CBEDDBED732C}"/>
                  </a:ext>
                </a:extLst>
              </p:cNvPr>
              <p:cNvSpPr txBox="1">
                <a:spLocks noRot="1" noChangeAspect="1" noMove="1" noResize="1" noEditPoints="1" noAdjustHandles="1" noChangeArrowheads="1" noChangeShapeType="1" noTextEdit="1"/>
              </p:cNvSpPr>
              <p:nvPr/>
            </p:nvSpPr>
            <p:spPr>
              <a:xfrm>
                <a:off x="4722692" y="1824336"/>
                <a:ext cx="3124200" cy="461665"/>
              </a:xfrm>
              <a:prstGeom prst="rect">
                <a:avLst/>
              </a:prstGeom>
              <a:blipFill>
                <a:blip r:embed="rId5"/>
                <a:stretch>
                  <a:fillRect t="-13889" b="-27778"/>
                </a:stretch>
              </a:blipFill>
            </p:spPr>
            <p:txBody>
              <a:bodyPr/>
              <a:lstStyle/>
              <a:p>
                <a:r>
                  <a:rPr lang="en-US">
                    <a:noFill/>
                  </a:rPr>
                  <a:t> </a:t>
                </a:r>
              </a:p>
            </p:txBody>
          </p:sp>
        </mc:Fallback>
      </mc:AlternateContent>
      <p:sp>
        <p:nvSpPr>
          <p:cNvPr id="18" name="Cube 17">
            <a:extLst>
              <a:ext uri="{FF2B5EF4-FFF2-40B4-BE49-F238E27FC236}">
                <a16:creationId xmlns:a16="http://schemas.microsoft.com/office/drawing/2014/main" id="{2C5ECDF9-492C-7E4C-8632-70C0230801B8}"/>
              </a:ext>
            </a:extLst>
          </p:cNvPr>
          <p:cNvSpPr/>
          <p:nvPr/>
        </p:nvSpPr>
        <p:spPr bwMode="auto">
          <a:xfrm>
            <a:off x="8305800"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B755C79C-F46C-0D48-98A2-20269CF84AC1}"/>
              </a:ext>
            </a:extLst>
          </p:cNvPr>
          <p:cNvSpPr txBox="1"/>
          <p:nvPr/>
        </p:nvSpPr>
        <p:spPr>
          <a:xfrm>
            <a:off x="8153400" y="1824335"/>
            <a:ext cx="3546178" cy="461665"/>
          </a:xfrm>
          <a:prstGeom prst="rect">
            <a:avLst/>
          </a:prstGeom>
          <a:noFill/>
        </p:spPr>
        <p:txBody>
          <a:bodyPr wrap="square" rtlCol="0">
            <a:spAutoFit/>
          </a:bodyPr>
          <a:lstStyle/>
          <a:p>
            <a:pPr algn="ctr"/>
            <a:r>
              <a:rPr lang="en-US" b="0" dirty="0"/>
              <a:t>One output feature map</a:t>
            </a:r>
          </a:p>
        </p:txBody>
      </p:sp>
    </p:spTree>
    <p:extLst>
      <p:ext uri="{BB962C8B-B14F-4D97-AF65-F5344CB8AC3E}">
        <p14:creationId xmlns:p14="http://schemas.microsoft.com/office/powerpoint/2010/main" val="24918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4" grpId="0"/>
      <p:bldP spid="18" grpId="0" animBg="1"/>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a:extLst>
              <a:ext uri="{FF2B5EF4-FFF2-40B4-BE49-F238E27FC236}">
                <a16:creationId xmlns:a16="http://schemas.microsoft.com/office/drawing/2014/main" id="{155AFE26-0879-C142-90D8-637FCAD64870}"/>
              </a:ext>
            </a:extLst>
          </p:cNvPr>
          <p:cNvSpPr/>
          <p:nvPr/>
        </p:nvSpPr>
        <p:spPr bwMode="auto">
          <a:xfrm>
            <a:off x="7770693" y="2357735"/>
            <a:ext cx="3735507" cy="3352800"/>
          </a:xfrm>
          <a:prstGeom prst="cube">
            <a:avLst>
              <a:gd name="adj" fmla="val 3980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4036892"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39985" y="38100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6" name="Straight Connector 15"/>
          <p:cNvCxnSpPr/>
          <p:nvPr/>
        </p:nvCxnSpPr>
        <p:spPr bwMode="auto">
          <a:xfrm>
            <a:off x="6473585" y="38100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187073" y="4087368"/>
            <a:ext cx="2648712" cy="332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6189609" y="4643735"/>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endCxn id="23" idx="2"/>
          </p:cNvCxnSpPr>
          <p:nvPr/>
        </p:nvCxnSpPr>
        <p:spPr bwMode="auto">
          <a:xfrm flipV="1">
            <a:off x="6473585" y="4528003"/>
            <a:ext cx="2362200" cy="12019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Cube 22"/>
          <p:cNvSpPr/>
          <p:nvPr/>
        </p:nvSpPr>
        <p:spPr bwMode="auto">
          <a:xfrm>
            <a:off x="8835785" y="42672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itle 1"/>
          <p:cNvSpPr>
            <a:spLocks noGrp="1"/>
          </p:cNvSpPr>
          <p:nvPr>
            <p:ph type="title"/>
          </p:nvPr>
        </p:nvSpPr>
        <p:spPr/>
        <p:txBody>
          <a:bodyPr/>
          <a:lstStyle/>
          <a:p>
            <a:r>
              <a:rPr lang="en-US" dirty="0"/>
              <a:t>Convolutional layer anatomy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4E13B6-C609-BC4C-B6AC-1C4343E22C95}"/>
                  </a:ext>
                </a:extLst>
              </p:cNvPr>
              <p:cNvSpPr txBox="1"/>
              <p:nvPr/>
            </p:nvSpPr>
            <p:spPr>
              <a:xfrm>
                <a:off x="4265493" y="4122003"/>
                <a:ext cx="2055692"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 </m:t>
                      </m:r>
                    </m:oMath>
                  </m:oMathPara>
                </a14:m>
                <a:endParaRPr lang="en-US" b="0" dirty="0"/>
              </a:p>
              <a:p>
                <a:pPr algn="ctr"/>
                <a:r>
                  <a:rPr lang="en-US" b="0" dirty="0"/>
                  <a:t>filter</a:t>
                </a:r>
              </a:p>
            </p:txBody>
          </p:sp>
        </mc:Choice>
        <mc:Fallback xmlns="">
          <p:sp>
            <p:nvSpPr>
              <p:cNvPr id="24" name="TextBox 23">
                <a:extLst>
                  <a:ext uri="{FF2B5EF4-FFF2-40B4-BE49-F238E27FC236}">
                    <a16:creationId xmlns:a16="http://schemas.microsoft.com/office/drawing/2014/main" id="{884E13B6-C609-BC4C-B6AC-1C4343E22C95}"/>
                  </a:ext>
                </a:extLst>
              </p:cNvPr>
              <p:cNvSpPr txBox="1">
                <a:spLocks noRot="1" noChangeAspect="1" noMove="1" noResize="1" noEditPoints="1" noAdjustHandles="1" noChangeArrowheads="1" noChangeShapeType="1" noTextEdit="1"/>
              </p:cNvSpPr>
              <p:nvPr/>
            </p:nvSpPr>
            <p:spPr>
              <a:xfrm>
                <a:off x="4265493" y="4122003"/>
                <a:ext cx="2055692" cy="830997"/>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9FA85A-7CC6-1B47-A449-70F72DD6CADC}"/>
                  </a:ext>
                </a:extLst>
              </p:cNvPr>
              <p:cNvSpPr txBox="1"/>
              <p:nvPr/>
            </p:nvSpPr>
            <p:spPr>
              <a:xfrm>
                <a:off x="4306033" y="4925238"/>
                <a:ext cx="1695571"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𝐿</m:t>
                    </m:r>
                  </m:oMath>
                </a14:m>
                <a:r>
                  <a:rPr lang="en-US" b="0" dirty="0"/>
                  <a:t> filters</a:t>
                </a:r>
              </a:p>
            </p:txBody>
          </p:sp>
        </mc:Choice>
        <mc:Fallback xmlns="">
          <p:sp>
            <p:nvSpPr>
              <p:cNvPr id="25" name="TextBox 24">
                <a:extLst>
                  <a:ext uri="{FF2B5EF4-FFF2-40B4-BE49-F238E27FC236}">
                    <a16:creationId xmlns:a16="http://schemas.microsoft.com/office/drawing/2014/main" id="{2F9FA85A-7CC6-1B47-A449-70F72DD6CADC}"/>
                  </a:ext>
                </a:extLst>
              </p:cNvPr>
              <p:cNvSpPr txBox="1">
                <a:spLocks noRot="1" noChangeAspect="1" noMove="1" noResize="1" noEditPoints="1" noAdjustHandles="1" noChangeArrowheads="1" noChangeShapeType="1" noTextEdit="1"/>
              </p:cNvSpPr>
              <p:nvPr/>
            </p:nvSpPr>
            <p:spPr>
              <a:xfrm>
                <a:off x="4306033" y="4925238"/>
                <a:ext cx="1695571" cy="461665"/>
              </a:xfrm>
              <a:prstGeom prst="rect">
                <a:avLst/>
              </a:prstGeom>
              <a:blipFill>
                <a:blip r:embed="rId4"/>
                <a:stretch>
                  <a:fillRect t="-8108"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AEB4CB-C954-5F43-A143-CBEDDBED732C}"/>
                  </a:ext>
                </a:extLst>
              </p:cNvPr>
              <p:cNvSpPr txBox="1"/>
              <p:nvPr/>
            </p:nvSpPr>
            <p:spPr>
              <a:xfrm>
                <a:off x="4722692" y="1824336"/>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27" name="TextBox 26">
                <a:extLst>
                  <a:ext uri="{FF2B5EF4-FFF2-40B4-BE49-F238E27FC236}">
                    <a16:creationId xmlns:a16="http://schemas.microsoft.com/office/drawing/2014/main" id="{A7AEB4CB-C954-5F43-A143-CBEDDBED732C}"/>
                  </a:ext>
                </a:extLst>
              </p:cNvPr>
              <p:cNvSpPr txBox="1">
                <a:spLocks noRot="1" noChangeAspect="1" noMove="1" noResize="1" noEditPoints="1" noAdjustHandles="1" noChangeArrowheads="1" noChangeShapeType="1" noTextEdit="1"/>
              </p:cNvSpPr>
              <p:nvPr/>
            </p:nvSpPr>
            <p:spPr>
              <a:xfrm>
                <a:off x="4722692" y="1824336"/>
                <a:ext cx="3124200" cy="461665"/>
              </a:xfrm>
              <a:prstGeom prst="rect">
                <a:avLst/>
              </a:prstGeom>
              <a:blipFill>
                <a:blip r:embed="rId5"/>
                <a:stretch>
                  <a:fillRect t="-13889" b="-27778"/>
                </a:stretch>
              </a:blipFill>
            </p:spPr>
            <p:txBody>
              <a:bodyPr/>
              <a:lstStyle/>
              <a:p>
                <a:r>
                  <a:rPr lang="en-US">
                    <a:noFill/>
                  </a:rPr>
                  <a:t> </a:t>
                </a:r>
              </a:p>
            </p:txBody>
          </p:sp>
        </mc:Fallback>
      </mc:AlternateContent>
      <p:sp>
        <p:nvSpPr>
          <p:cNvPr id="15" name="Cube 14">
            <a:extLst>
              <a:ext uri="{FF2B5EF4-FFF2-40B4-BE49-F238E27FC236}">
                <a16:creationId xmlns:a16="http://schemas.microsoft.com/office/drawing/2014/main" id="{A7A6F2D2-6997-114A-B2F1-1E6F5EBBBE85}"/>
              </a:ext>
            </a:extLst>
          </p:cNvPr>
          <p:cNvSpPr/>
          <p:nvPr/>
        </p:nvSpPr>
        <p:spPr bwMode="auto">
          <a:xfrm>
            <a:off x="8305800"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E22743-4CDA-DE44-A62D-587B5ACA9F74}"/>
                  </a:ext>
                </a:extLst>
              </p:cNvPr>
              <p:cNvSpPr txBox="1"/>
              <p:nvPr/>
            </p:nvSpPr>
            <p:spPr>
              <a:xfrm>
                <a:off x="8153400" y="1824335"/>
                <a:ext cx="3546178"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𝐿</m:t>
                    </m:r>
                  </m:oMath>
                </a14:m>
                <a:r>
                  <a:rPr lang="en-US" b="0" dirty="0"/>
                  <a:t> output feature maps</a:t>
                </a:r>
              </a:p>
            </p:txBody>
          </p:sp>
        </mc:Choice>
        <mc:Fallback xmlns="">
          <p:sp>
            <p:nvSpPr>
              <p:cNvPr id="18" name="TextBox 17">
                <a:extLst>
                  <a:ext uri="{FF2B5EF4-FFF2-40B4-BE49-F238E27FC236}">
                    <a16:creationId xmlns:a16="http://schemas.microsoft.com/office/drawing/2014/main" id="{A0E22743-4CDA-DE44-A62D-587B5ACA9F74}"/>
                  </a:ext>
                </a:extLst>
              </p:cNvPr>
              <p:cNvSpPr txBox="1">
                <a:spLocks noRot="1" noChangeAspect="1" noMove="1" noResize="1" noEditPoints="1" noAdjustHandles="1" noChangeArrowheads="1" noChangeShapeType="1" noTextEdit="1"/>
              </p:cNvSpPr>
              <p:nvPr/>
            </p:nvSpPr>
            <p:spPr>
              <a:xfrm>
                <a:off x="8153400" y="1824335"/>
                <a:ext cx="3546178" cy="461665"/>
              </a:xfrm>
              <a:prstGeom prst="rect">
                <a:avLst/>
              </a:prstGeom>
              <a:blipFill>
                <a:blip r:embed="rId6"/>
                <a:stretch>
                  <a:fillRect t="-13889" b="-27778"/>
                </a:stretch>
              </a:blipFill>
            </p:spPr>
            <p:txBody>
              <a:bodyPr/>
              <a:lstStyle/>
              <a:p>
                <a:r>
                  <a:rPr lang="en-US">
                    <a:noFill/>
                  </a:rPr>
                  <a:t> </a:t>
                </a:r>
              </a:p>
            </p:txBody>
          </p:sp>
        </mc:Fallback>
      </mc:AlternateContent>
    </p:spTree>
    <p:extLst>
      <p:ext uri="{BB962C8B-B14F-4D97-AF65-F5344CB8AC3E}">
        <p14:creationId xmlns:p14="http://schemas.microsoft.com/office/powerpoint/2010/main" val="159488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463A-BB08-634D-8917-D4947390730D}"/>
              </a:ext>
            </a:extLst>
          </p:cNvPr>
          <p:cNvSpPr>
            <a:spLocks noGrp="1"/>
          </p:cNvSpPr>
          <p:nvPr>
            <p:ph type="title"/>
          </p:nvPr>
        </p:nvSpPr>
        <p:spPr/>
        <p:txBody>
          <a:bodyPr/>
          <a:lstStyle/>
          <a:p>
            <a:r>
              <a:rPr lang="en-US" dirty="0"/>
              <a:t>Convolutional layer example</a:t>
            </a:r>
          </a:p>
        </p:txBody>
      </p:sp>
      <p:pic>
        <p:nvPicPr>
          <p:cNvPr id="4" name="Picture 3">
            <a:extLst>
              <a:ext uri="{FF2B5EF4-FFF2-40B4-BE49-F238E27FC236}">
                <a16:creationId xmlns:a16="http://schemas.microsoft.com/office/drawing/2014/main" id="{859B2150-34CC-194E-B46C-3C5A65486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841" y="889714"/>
            <a:ext cx="6651359" cy="5981657"/>
          </a:xfrm>
          <a:prstGeom prst="rect">
            <a:avLst/>
          </a:prstGeom>
        </p:spPr>
      </p:pic>
      <p:sp>
        <p:nvSpPr>
          <p:cNvPr id="6" name="Rectangle 5">
            <a:extLst>
              <a:ext uri="{FF2B5EF4-FFF2-40B4-BE49-F238E27FC236}">
                <a16:creationId xmlns:a16="http://schemas.microsoft.com/office/drawing/2014/main" id="{9F74F8F2-BF24-5E44-A70D-25D2B2FC4064}"/>
              </a:ext>
            </a:extLst>
          </p:cNvPr>
          <p:cNvSpPr/>
          <p:nvPr/>
        </p:nvSpPr>
        <p:spPr bwMode="auto">
          <a:xfrm>
            <a:off x="6400800" y="4800600"/>
            <a:ext cx="16002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B88E5E1-3BB5-D142-8D9D-5BFE51B75983}"/>
              </a:ext>
            </a:extLst>
          </p:cNvPr>
          <p:cNvSpPr/>
          <p:nvPr/>
        </p:nvSpPr>
        <p:spPr>
          <a:xfrm>
            <a:off x="6553200" y="6400800"/>
            <a:ext cx="5753100" cy="338554"/>
          </a:xfrm>
          <a:prstGeom prst="rect">
            <a:avLst/>
          </a:prstGeom>
        </p:spPr>
        <p:txBody>
          <a:bodyPr wrap="square">
            <a:spAutoFit/>
          </a:bodyPr>
          <a:lstStyle/>
          <a:p>
            <a:pPr algn="ctr"/>
            <a:r>
              <a:rPr lang="en-US" sz="1600" b="0" dirty="0">
                <a:hlinkClick r:id="rId3"/>
              </a:rPr>
              <a:t>http://cs231n.github.io/convolutional-networks/#conv</a:t>
            </a:r>
            <a:endParaRPr lang="en-US" sz="1600" b="0" dirty="0"/>
          </a:p>
        </p:txBody>
      </p:sp>
      <p:sp>
        <p:nvSpPr>
          <p:cNvPr id="8" name="Rectangle 7">
            <a:extLst>
              <a:ext uri="{FF2B5EF4-FFF2-40B4-BE49-F238E27FC236}">
                <a16:creationId xmlns:a16="http://schemas.microsoft.com/office/drawing/2014/main" id="{4FF628D2-2FE5-F640-9DF9-6771B5A6BECE}"/>
              </a:ext>
            </a:extLst>
          </p:cNvPr>
          <p:cNvSpPr/>
          <p:nvPr/>
        </p:nvSpPr>
        <p:spPr bwMode="auto">
          <a:xfrm>
            <a:off x="7200900" y="914400"/>
            <a:ext cx="1943100" cy="23488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 name="TextBox 8">
            <a:extLst>
              <a:ext uri="{FF2B5EF4-FFF2-40B4-BE49-F238E27FC236}">
                <a16:creationId xmlns:a16="http://schemas.microsoft.com/office/drawing/2014/main" id="{84CCAB89-4EA9-3C42-863F-EA0122D03421}"/>
              </a:ext>
            </a:extLst>
          </p:cNvPr>
          <p:cNvSpPr txBox="1"/>
          <p:nvPr/>
        </p:nvSpPr>
        <p:spPr>
          <a:xfrm>
            <a:off x="4419600" y="5334000"/>
            <a:ext cx="1510350" cy="461665"/>
          </a:xfrm>
          <a:prstGeom prst="rect">
            <a:avLst/>
          </a:prstGeom>
          <a:noFill/>
        </p:spPr>
        <p:txBody>
          <a:bodyPr wrap="none" rtlCol="0">
            <a:spAutoFit/>
          </a:bodyPr>
          <a:lstStyle/>
          <a:p>
            <a:r>
              <a:rPr lang="en-US" b="0" dirty="0"/>
              <a:t>Stride = 2</a:t>
            </a:r>
          </a:p>
        </p:txBody>
      </p:sp>
      <p:sp>
        <p:nvSpPr>
          <p:cNvPr id="3" name="TextBox 2">
            <a:extLst>
              <a:ext uri="{FF2B5EF4-FFF2-40B4-BE49-F238E27FC236}">
                <a16:creationId xmlns:a16="http://schemas.microsoft.com/office/drawing/2014/main" id="{B670A561-A7D4-F940-95B2-BBEAFF7C38EA}"/>
              </a:ext>
            </a:extLst>
          </p:cNvPr>
          <p:cNvSpPr txBox="1"/>
          <p:nvPr/>
        </p:nvSpPr>
        <p:spPr>
          <a:xfrm>
            <a:off x="5933720" y="6400800"/>
            <a:ext cx="1152880" cy="338554"/>
          </a:xfrm>
          <a:prstGeom prst="rect">
            <a:avLst/>
          </a:prstGeom>
          <a:noFill/>
        </p:spPr>
        <p:txBody>
          <a:bodyPr wrap="none" rtlCol="0">
            <a:spAutoFit/>
          </a:bodyPr>
          <a:lstStyle/>
          <a:p>
            <a:r>
              <a:rPr lang="en-US" sz="1600" b="0" dirty="0"/>
              <a:t>Animation:</a:t>
            </a:r>
          </a:p>
        </p:txBody>
      </p:sp>
    </p:spTree>
    <p:extLst>
      <p:ext uri="{BB962C8B-B14F-4D97-AF65-F5344CB8AC3E}">
        <p14:creationId xmlns:p14="http://schemas.microsoft.com/office/powerpoint/2010/main" val="155869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t>Building blocks</a:t>
            </a:r>
          </a:p>
          <a:p>
            <a:pPr marL="857250" lvl="1" indent="-457200">
              <a:buFont typeface="Arial" panose="020B0604020202020204" pitchFamily="34" charset="0"/>
              <a:buChar char="•"/>
            </a:pPr>
            <a:r>
              <a:rPr lang="en-US" sz="2400" dirty="0"/>
              <a:t>Convolutional layers</a:t>
            </a:r>
          </a:p>
          <a:p>
            <a:pPr marL="857250" lvl="1" indent="-457200">
              <a:buFont typeface="Arial" panose="020B0604020202020204" pitchFamily="34" charset="0"/>
              <a:buChar char="•"/>
            </a:pPr>
            <a:r>
              <a:rPr lang="en-US" sz="2400" dirty="0"/>
              <a:t>Pooling layers and nonlinearities</a:t>
            </a:r>
          </a:p>
          <a:p>
            <a:pPr marL="457200" indent="-457200">
              <a:buFont typeface="Arial"/>
              <a:buChar char="•"/>
            </a:pPr>
            <a:r>
              <a:rPr lang="en-US" sz="3200" dirty="0"/>
              <a:t>Architectures: </a:t>
            </a:r>
          </a:p>
          <a:p>
            <a:pPr marL="857250" lvl="1" indent="-457200">
              <a:buFont typeface="Arial"/>
              <a:buChar char="•"/>
            </a:pPr>
            <a:r>
              <a:rPr lang="en-US" sz="2400" dirty="0"/>
              <a:t>1</a:t>
            </a:r>
            <a:r>
              <a:rPr lang="en-US" sz="2400" baseline="30000" dirty="0"/>
              <a:t>st</a:t>
            </a:r>
            <a:r>
              <a:rPr lang="en-US" sz="2400" dirty="0"/>
              <a:t> generation (2012-2013): </a:t>
            </a:r>
            <a:r>
              <a:rPr lang="en-US" sz="2400" dirty="0" err="1"/>
              <a:t>AlexNet</a:t>
            </a:r>
            <a:endParaRPr lang="en-US" sz="2400" dirty="0"/>
          </a:p>
          <a:p>
            <a:pPr marL="857250" lvl="1" indent="-457200">
              <a:buFont typeface="Arial"/>
              <a:buChar char="•"/>
            </a:pPr>
            <a:r>
              <a:rPr lang="en-US" sz="2400" dirty="0"/>
              <a:t>2</a:t>
            </a:r>
            <a:r>
              <a:rPr lang="en-US" sz="2400" baseline="30000" dirty="0"/>
              <a:t>nd</a:t>
            </a:r>
            <a:r>
              <a:rPr lang="en-US" sz="2400" dirty="0"/>
              <a:t> generation (2014): </a:t>
            </a:r>
            <a:r>
              <a:rPr lang="en-US" sz="2400" dirty="0" err="1"/>
              <a:t>VGGNet</a:t>
            </a:r>
            <a:r>
              <a:rPr lang="en-US" sz="2400" dirty="0"/>
              <a:t>, </a:t>
            </a:r>
            <a:r>
              <a:rPr lang="en-US" sz="2400" dirty="0" err="1"/>
              <a:t>GoogLeNet</a:t>
            </a:r>
            <a:endParaRPr lang="en-US" sz="2400" dirty="0"/>
          </a:p>
          <a:p>
            <a:pPr marL="857250" lvl="1" indent="-457200">
              <a:buFont typeface="Arial"/>
              <a:buChar char="•"/>
            </a:pPr>
            <a:r>
              <a:rPr lang="en-US" sz="2400" dirty="0"/>
              <a:t>3</a:t>
            </a:r>
            <a:r>
              <a:rPr lang="en-US" sz="2400" baseline="30000" dirty="0"/>
              <a:t>rd</a:t>
            </a:r>
            <a:r>
              <a:rPr lang="en-US" sz="2400" dirty="0"/>
              <a:t> generation (2015): </a:t>
            </a:r>
            <a:r>
              <a:rPr lang="en-US" sz="2400" dirty="0" err="1"/>
              <a:t>ResNet</a:t>
            </a:r>
            <a:endParaRPr lang="en-US" sz="2400" dirty="0"/>
          </a:p>
          <a:p>
            <a:pPr marL="857250" lvl="1" indent="-457200">
              <a:buFont typeface="Arial"/>
              <a:buChar char="•"/>
            </a:pPr>
            <a:r>
              <a:rPr lang="en-US" sz="2400" dirty="0"/>
              <a:t>4</a:t>
            </a:r>
            <a:r>
              <a:rPr lang="en-US" sz="2400" baseline="30000" dirty="0"/>
              <a:t>th</a:t>
            </a:r>
            <a:r>
              <a:rPr lang="en-US" sz="2400" dirty="0"/>
              <a:t> generation (2016): Wide </a:t>
            </a:r>
            <a:r>
              <a:rPr lang="en-US" sz="2400" dirty="0" err="1"/>
              <a:t>ResNet</a:t>
            </a:r>
            <a:r>
              <a:rPr lang="en-US" sz="2400" dirty="0"/>
              <a:t>, </a:t>
            </a:r>
            <a:r>
              <a:rPr lang="en-US" sz="2400" dirty="0" err="1"/>
              <a:t>ResNeXt</a:t>
            </a:r>
            <a:r>
              <a:rPr lang="en-US" sz="2400" dirty="0"/>
              <a:t>, </a:t>
            </a:r>
            <a:r>
              <a:rPr lang="en-US" sz="2400" dirty="0" err="1"/>
              <a:t>DenseNet</a:t>
            </a:r>
            <a:endParaRPr lang="en-US" sz="2400" dirty="0"/>
          </a:p>
        </p:txBody>
      </p:sp>
    </p:spTree>
    <p:extLst>
      <p:ext uri="{BB962C8B-B14F-4D97-AF65-F5344CB8AC3E}">
        <p14:creationId xmlns:p14="http://schemas.microsoft.com/office/powerpoint/2010/main" val="28334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463A-BB08-634D-8917-D4947390730D}"/>
              </a:ext>
            </a:extLst>
          </p:cNvPr>
          <p:cNvSpPr>
            <a:spLocks noGrp="1"/>
          </p:cNvSpPr>
          <p:nvPr>
            <p:ph type="title"/>
          </p:nvPr>
        </p:nvSpPr>
        <p:spPr/>
        <p:txBody>
          <a:bodyPr/>
          <a:lstStyle/>
          <a:p>
            <a:r>
              <a:rPr lang="en-US" dirty="0"/>
              <a:t>Convolutional layer example</a:t>
            </a:r>
          </a:p>
        </p:txBody>
      </p:sp>
      <p:pic>
        <p:nvPicPr>
          <p:cNvPr id="4" name="Picture 3">
            <a:extLst>
              <a:ext uri="{FF2B5EF4-FFF2-40B4-BE49-F238E27FC236}">
                <a16:creationId xmlns:a16="http://schemas.microsoft.com/office/drawing/2014/main" id="{859B2150-34CC-194E-B46C-3C5A65486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841" y="889714"/>
            <a:ext cx="6651359" cy="5981657"/>
          </a:xfrm>
          <a:prstGeom prst="rect">
            <a:avLst/>
          </a:prstGeom>
        </p:spPr>
      </p:pic>
      <p:sp>
        <p:nvSpPr>
          <p:cNvPr id="6" name="Rectangle 5">
            <a:extLst>
              <a:ext uri="{FF2B5EF4-FFF2-40B4-BE49-F238E27FC236}">
                <a16:creationId xmlns:a16="http://schemas.microsoft.com/office/drawing/2014/main" id="{9F74F8F2-BF24-5E44-A70D-25D2B2FC4064}"/>
              </a:ext>
            </a:extLst>
          </p:cNvPr>
          <p:cNvSpPr/>
          <p:nvPr/>
        </p:nvSpPr>
        <p:spPr bwMode="auto">
          <a:xfrm>
            <a:off x="6400800" y="4800600"/>
            <a:ext cx="16002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B88E5E1-3BB5-D142-8D9D-5BFE51B75983}"/>
              </a:ext>
            </a:extLst>
          </p:cNvPr>
          <p:cNvSpPr/>
          <p:nvPr/>
        </p:nvSpPr>
        <p:spPr>
          <a:xfrm>
            <a:off x="6553200" y="6400800"/>
            <a:ext cx="5753100" cy="338554"/>
          </a:xfrm>
          <a:prstGeom prst="rect">
            <a:avLst/>
          </a:prstGeom>
        </p:spPr>
        <p:txBody>
          <a:bodyPr wrap="square">
            <a:spAutoFit/>
          </a:bodyPr>
          <a:lstStyle/>
          <a:p>
            <a:pPr algn="ctr"/>
            <a:r>
              <a:rPr lang="en-US" sz="1600" b="0" dirty="0">
                <a:hlinkClick r:id="rId3"/>
              </a:rPr>
              <a:t>http://cs231n.github.io/convolutional-networks/#conv</a:t>
            </a:r>
            <a:endParaRPr lang="en-US" sz="1600" b="0" dirty="0"/>
          </a:p>
        </p:txBody>
      </p:sp>
      <p:sp>
        <p:nvSpPr>
          <p:cNvPr id="8" name="Rectangle 7">
            <a:extLst>
              <a:ext uri="{FF2B5EF4-FFF2-40B4-BE49-F238E27FC236}">
                <a16:creationId xmlns:a16="http://schemas.microsoft.com/office/drawing/2014/main" id="{4FF628D2-2FE5-F640-9DF9-6771B5A6BECE}"/>
              </a:ext>
            </a:extLst>
          </p:cNvPr>
          <p:cNvSpPr/>
          <p:nvPr/>
        </p:nvSpPr>
        <p:spPr bwMode="auto">
          <a:xfrm flipH="1">
            <a:off x="7452360" y="1353312"/>
            <a:ext cx="152400" cy="152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charset="0"/>
                <a:cs typeface="Arial" charset="0"/>
              </a:rPr>
              <a:t>?</a:t>
            </a:r>
          </a:p>
        </p:txBody>
      </p:sp>
      <p:sp>
        <p:nvSpPr>
          <p:cNvPr id="9" name="TextBox 8">
            <a:extLst>
              <a:ext uri="{FF2B5EF4-FFF2-40B4-BE49-F238E27FC236}">
                <a16:creationId xmlns:a16="http://schemas.microsoft.com/office/drawing/2014/main" id="{84CCAB89-4EA9-3C42-863F-EA0122D03421}"/>
              </a:ext>
            </a:extLst>
          </p:cNvPr>
          <p:cNvSpPr txBox="1"/>
          <p:nvPr/>
        </p:nvSpPr>
        <p:spPr>
          <a:xfrm>
            <a:off x="4419600" y="5334000"/>
            <a:ext cx="1510350" cy="461665"/>
          </a:xfrm>
          <a:prstGeom prst="rect">
            <a:avLst/>
          </a:prstGeom>
          <a:noFill/>
        </p:spPr>
        <p:txBody>
          <a:bodyPr wrap="none" rtlCol="0">
            <a:spAutoFit/>
          </a:bodyPr>
          <a:lstStyle/>
          <a:p>
            <a:r>
              <a:rPr lang="en-US" b="0" dirty="0"/>
              <a:t>Stride = 2</a:t>
            </a:r>
          </a:p>
        </p:txBody>
      </p:sp>
      <p:sp>
        <p:nvSpPr>
          <p:cNvPr id="10" name="TextBox 9">
            <a:extLst>
              <a:ext uri="{FF2B5EF4-FFF2-40B4-BE49-F238E27FC236}">
                <a16:creationId xmlns:a16="http://schemas.microsoft.com/office/drawing/2014/main" id="{2876E01A-E263-234F-B60D-D57A8D07B0C6}"/>
              </a:ext>
            </a:extLst>
          </p:cNvPr>
          <p:cNvSpPr txBox="1"/>
          <p:nvPr/>
        </p:nvSpPr>
        <p:spPr>
          <a:xfrm>
            <a:off x="5933720" y="6400800"/>
            <a:ext cx="1152880" cy="338554"/>
          </a:xfrm>
          <a:prstGeom prst="rect">
            <a:avLst/>
          </a:prstGeom>
          <a:noFill/>
        </p:spPr>
        <p:txBody>
          <a:bodyPr wrap="none" rtlCol="0">
            <a:spAutoFit/>
          </a:bodyPr>
          <a:lstStyle/>
          <a:p>
            <a:r>
              <a:rPr lang="en-US" sz="1600" b="0" dirty="0"/>
              <a:t>Animation:</a:t>
            </a:r>
          </a:p>
        </p:txBody>
      </p:sp>
    </p:spTree>
    <p:extLst>
      <p:ext uri="{BB962C8B-B14F-4D97-AF65-F5344CB8AC3E}">
        <p14:creationId xmlns:p14="http://schemas.microsoft.com/office/powerpoint/2010/main" val="98673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21A7-3226-BA4F-B6BA-FF29F384F56B}"/>
              </a:ext>
            </a:extLst>
          </p:cNvPr>
          <p:cNvSpPr>
            <a:spLocks noGrp="1"/>
          </p:cNvSpPr>
          <p:nvPr>
            <p:ph type="title"/>
          </p:nvPr>
        </p:nvSpPr>
        <p:spPr/>
        <p:txBody>
          <a:bodyPr/>
          <a:lstStyle/>
          <a:p>
            <a:r>
              <a:rPr lang="en-US" dirty="0"/>
              <a:t>Convolutional layer: Details</a:t>
            </a:r>
          </a:p>
        </p:txBody>
      </p:sp>
      <p:sp>
        <p:nvSpPr>
          <p:cNvPr id="5" name="Content Placeholder 4">
            <a:extLst>
              <a:ext uri="{FF2B5EF4-FFF2-40B4-BE49-F238E27FC236}">
                <a16:creationId xmlns:a16="http://schemas.microsoft.com/office/drawing/2014/main" id="{104F61A3-EFC4-9D4C-B8F8-00E87448AE8A}"/>
              </a:ext>
            </a:extLst>
          </p:cNvPr>
          <p:cNvSpPr>
            <a:spLocks noGrp="1"/>
          </p:cNvSpPr>
          <p:nvPr>
            <p:ph idx="1"/>
          </p:nvPr>
        </p:nvSpPr>
        <p:spPr/>
        <p:txBody>
          <a:bodyPr/>
          <a:lstStyle/>
          <a:p>
            <a:pPr marL="457200" indent="-457200">
              <a:buFont typeface="Arial" panose="020B0604020202020204" pitchFamily="34" charset="0"/>
              <a:buChar char="•"/>
            </a:pPr>
            <a:r>
              <a:rPr lang="en-US" dirty="0"/>
              <a:t>Efficient implementation: reshape all image neighborhoods into columns (im2col operation), do matrix-vector multiplication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EFC4EFD6-8698-6342-B4C5-1F813EE36E00}"/>
              </a:ext>
            </a:extLst>
          </p:cNvPr>
          <p:cNvPicPr>
            <a:picLocks noChangeAspect="1"/>
          </p:cNvPicPr>
          <p:nvPr/>
        </p:nvPicPr>
        <p:blipFill>
          <a:blip r:embed="rId2"/>
          <a:stretch>
            <a:fillRect/>
          </a:stretch>
        </p:blipFill>
        <p:spPr>
          <a:xfrm>
            <a:off x="1524000" y="2819400"/>
            <a:ext cx="9144000" cy="2804160"/>
          </a:xfrm>
          <a:prstGeom prst="rect">
            <a:avLst/>
          </a:prstGeom>
        </p:spPr>
      </p:pic>
      <p:sp>
        <p:nvSpPr>
          <p:cNvPr id="6" name="TextBox 5">
            <a:extLst>
              <a:ext uri="{FF2B5EF4-FFF2-40B4-BE49-F238E27FC236}">
                <a16:creationId xmlns:a16="http://schemas.microsoft.com/office/drawing/2014/main" id="{7FF37E6B-A9BD-1C43-ABD1-32C9021CA8DF}"/>
              </a:ext>
            </a:extLst>
          </p:cNvPr>
          <p:cNvSpPr txBox="1"/>
          <p:nvPr/>
        </p:nvSpPr>
        <p:spPr>
          <a:xfrm>
            <a:off x="9323504" y="6474024"/>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2512238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21A7-3226-BA4F-B6BA-FF29F384F56B}"/>
              </a:ext>
            </a:extLst>
          </p:cNvPr>
          <p:cNvSpPr>
            <a:spLocks noGrp="1"/>
          </p:cNvSpPr>
          <p:nvPr>
            <p:ph type="title"/>
          </p:nvPr>
        </p:nvSpPr>
        <p:spPr/>
        <p:txBody>
          <a:bodyPr/>
          <a:lstStyle/>
          <a:p>
            <a:r>
              <a:rPr lang="en-US" dirty="0"/>
              <a:t>Convolutional layer: Details</a:t>
            </a:r>
          </a:p>
        </p:txBody>
      </p:sp>
      <p:sp>
        <p:nvSpPr>
          <p:cNvPr id="5" name="Content Placeholder 4">
            <a:extLst>
              <a:ext uri="{FF2B5EF4-FFF2-40B4-BE49-F238E27FC236}">
                <a16:creationId xmlns:a16="http://schemas.microsoft.com/office/drawing/2014/main" id="{104F61A3-EFC4-9D4C-B8F8-00E87448AE8A}"/>
              </a:ext>
            </a:extLst>
          </p:cNvPr>
          <p:cNvSpPr>
            <a:spLocks noGrp="1"/>
          </p:cNvSpPr>
          <p:nvPr>
            <p:ph idx="1"/>
          </p:nvPr>
        </p:nvSpPr>
        <p:spPr/>
        <p:txBody>
          <a:bodyPr/>
          <a:lstStyle/>
          <a:p>
            <a:pPr marL="457200" indent="-457200">
              <a:buFont typeface="Arial" panose="020B0604020202020204" pitchFamily="34" charset="0"/>
              <a:buChar char="•"/>
            </a:pPr>
            <a:r>
              <a:rPr lang="en-US" dirty="0"/>
              <a:t>Efficient implementation: reshape all image neighborhoods into columns (im2col operation), do matrix-vector multiplication</a:t>
            </a:r>
          </a:p>
          <a:p>
            <a:pPr marL="457200" indent="-457200">
              <a:buFont typeface="Arial" panose="020B0604020202020204" pitchFamily="34" charset="0"/>
              <a:buChar char="•"/>
            </a:pPr>
            <a:r>
              <a:rPr lang="en-US" dirty="0"/>
              <a:t>Backward pass: special case of linear layer, operations also turn out to be convolutions</a:t>
            </a:r>
          </a:p>
          <a:p>
            <a:pPr marL="857250" lvl="1" indent="-457200">
              <a:buFont typeface="Arial" panose="020B0604020202020204" pitchFamily="34" charset="0"/>
              <a:buChar char="•"/>
            </a:pPr>
            <a:r>
              <a:rPr lang="en-US" sz="2400" dirty="0"/>
              <a:t>Downstream gradient (of error </a:t>
            </a:r>
            <a:r>
              <a:rPr lang="en-US" sz="2400" dirty="0" err="1"/>
              <a:t>w.r.t</a:t>
            </a:r>
            <a:r>
              <a:rPr lang="en-US" sz="2400" dirty="0"/>
              <a:t>. input) is a </a:t>
            </a:r>
            <a:r>
              <a:rPr lang="en-US" sz="2400" i="1" dirty="0"/>
              <a:t>transposed convolution</a:t>
            </a:r>
            <a:r>
              <a:rPr lang="en-US" sz="2400" dirty="0"/>
              <a:t>, or convolution of output with filter flipped both horizontally and vertically</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76643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be 37">
            <a:extLst>
              <a:ext uri="{FF2B5EF4-FFF2-40B4-BE49-F238E27FC236}">
                <a16:creationId xmlns:a16="http://schemas.microsoft.com/office/drawing/2014/main" id="{83FD95F0-9256-B941-B35D-1EE5112055A4}"/>
              </a:ext>
            </a:extLst>
          </p:cNvPr>
          <p:cNvSpPr/>
          <p:nvPr/>
        </p:nvSpPr>
        <p:spPr bwMode="auto">
          <a:xfrm>
            <a:off x="6248400" y="1905000"/>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9" name="Cube 38">
            <a:extLst>
              <a:ext uri="{FF2B5EF4-FFF2-40B4-BE49-F238E27FC236}">
                <a16:creationId xmlns:a16="http://schemas.microsoft.com/office/drawing/2014/main" id="{D054DE5C-F801-DE44-99E8-5D7E15FEB1FF}"/>
              </a:ext>
            </a:extLst>
          </p:cNvPr>
          <p:cNvSpPr/>
          <p:nvPr/>
        </p:nvSpPr>
        <p:spPr bwMode="auto">
          <a:xfrm>
            <a:off x="6934200" y="1909466"/>
            <a:ext cx="1600200" cy="3342969"/>
          </a:xfrm>
          <a:prstGeom prst="cube">
            <a:avLst>
              <a:gd name="adj" fmla="val 8374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2590800" y="1893332"/>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Cube 22"/>
          <p:cNvSpPr/>
          <p:nvPr/>
        </p:nvSpPr>
        <p:spPr bwMode="auto">
          <a:xfrm>
            <a:off x="7389693" y="3802797"/>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4" name="TextBox 13"/>
              <p:cNvSpPr txBox="1"/>
              <p:nvPr/>
            </p:nvSpPr>
            <p:spPr>
              <a:xfrm>
                <a:off x="7391400" y="990601"/>
                <a:ext cx="2362200" cy="830997"/>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 resolution </a:t>
                </a: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rPr>
                      <m:t>𝑆</m:t>
                    </m:r>
                  </m:oMath>
                </a14:m>
                <a:endParaRPr lang="en-US" b="0" dirty="0"/>
              </a:p>
            </p:txBody>
          </p:sp>
        </mc:Choice>
        <mc:Fallback xmlns="">
          <p:sp>
            <p:nvSpPr>
              <p:cNvPr id="14" name="TextBox 13"/>
              <p:cNvSpPr txBox="1">
                <a:spLocks noRot="1" noChangeAspect="1" noMove="1" noResize="1" noEditPoints="1" noAdjustHandles="1" noChangeArrowheads="1" noChangeShapeType="1" noTextEdit="1"/>
              </p:cNvSpPr>
              <p:nvPr/>
            </p:nvSpPr>
            <p:spPr>
              <a:xfrm>
                <a:off x="7391400" y="990601"/>
                <a:ext cx="2362200" cy="830997"/>
              </a:xfrm>
              <a:prstGeom prst="rect">
                <a:avLst/>
              </a:prstGeom>
              <a:blipFill>
                <a:blip r:embed="rId2"/>
                <a:stretch>
                  <a:fillRect t="-6061" r="-6952" b="-15152"/>
                </a:stretch>
              </a:blipFill>
            </p:spPr>
            <p:txBody>
              <a:bodyPr/>
              <a:lstStyle/>
              <a:p>
                <a:r>
                  <a:rPr lang="en-US">
                    <a:noFill/>
                  </a:rPr>
                  <a:t> </a:t>
                </a:r>
              </a:p>
            </p:txBody>
          </p:sp>
        </mc:Fallback>
      </mc:AlternateContent>
      <p:sp>
        <p:nvSpPr>
          <p:cNvPr id="21" name="Title 1"/>
          <p:cNvSpPr>
            <a:spLocks noGrp="1"/>
          </p:cNvSpPr>
          <p:nvPr>
            <p:ph type="title"/>
          </p:nvPr>
        </p:nvSpPr>
        <p:spPr/>
        <p:txBody>
          <a:bodyPr/>
          <a:lstStyle/>
          <a:p>
            <a:r>
              <a:rPr lang="en-US" dirty="0"/>
              <a:t>Max pooling layer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4E13B6-C609-BC4C-B6AC-1C4343E22C95}"/>
                  </a:ext>
                </a:extLst>
              </p:cNvPr>
              <p:cNvSpPr txBox="1"/>
              <p:nvPr/>
            </p:nvSpPr>
            <p:spPr>
              <a:xfrm>
                <a:off x="2514600" y="5417404"/>
                <a:ext cx="2819400" cy="830997"/>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rPr>
                      <m:t> × </m:t>
                    </m:r>
                    <m:r>
                      <a:rPr lang="en-US" b="0" i="1" dirty="0" smtClean="0">
                        <a:latin typeface="Cambria Math" panose="02040503050406030204" pitchFamily="18" charset="0"/>
                      </a:rPr>
                      <m:t>𝐹</m:t>
                    </m:r>
                  </m:oMath>
                </a14:m>
                <a:r>
                  <a:rPr lang="en-US" b="0" dirty="0"/>
                  <a:t> pooling window, stride </a:t>
                </a:r>
                <a14:m>
                  <m:oMath xmlns:m="http://schemas.openxmlformats.org/officeDocument/2006/math">
                    <m:r>
                      <a:rPr lang="en-US" b="0" i="1" dirty="0" smtClean="0">
                        <a:latin typeface="Cambria Math" panose="02040503050406030204" pitchFamily="18" charset="0"/>
                      </a:rPr>
                      <m:t>𝑆</m:t>
                    </m:r>
                  </m:oMath>
                </a14:m>
                <a:endParaRPr lang="en-US" b="0" dirty="0"/>
              </a:p>
            </p:txBody>
          </p:sp>
        </mc:Choice>
        <mc:Fallback xmlns="">
          <p:sp>
            <p:nvSpPr>
              <p:cNvPr id="24" name="TextBox 23">
                <a:extLst>
                  <a:ext uri="{FF2B5EF4-FFF2-40B4-BE49-F238E27FC236}">
                    <a16:creationId xmlns:a16="http://schemas.microsoft.com/office/drawing/2014/main" id="{884E13B6-C609-BC4C-B6AC-1C4343E22C95}"/>
                  </a:ext>
                </a:extLst>
              </p:cNvPr>
              <p:cNvSpPr txBox="1">
                <a:spLocks noRot="1" noChangeAspect="1" noMove="1" noResize="1" noEditPoints="1" noAdjustHandles="1" noChangeArrowheads="1" noChangeShapeType="1" noTextEdit="1"/>
              </p:cNvSpPr>
              <p:nvPr/>
            </p:nvSpPr>
            <p:spPr>
              <a:xfrm>
                <a:off x="2514600" y="5417404"/>
                <a:ext cx="2819400" cy="830997"/>
              </a:xfrm>
              <a:prstGeom prst="rect">
                <a:avLst/>
              </a:prstGeom>
              <a:blipFill>
                <a:blip r:embed="rId3"/>
                <a:stretch>
                  <a:fillRect t="-6061"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AEB4CB-C954-5F43-A143-CBEDDBED732C}"/>
                  </a:ext>
                </a:extLst>
              </p:cNvPr>
              <p:cNvSpPr txBox="1"/>
              <p:nvPr/>
            </p:nvSpPr>
            <p:spPr>
              <a:xfrm>
                <a:off x="3276600" y="1359933"/>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27" name="TextBox 26">
                <a:extLst>
                  <a:ext uri="{FF2B5EF4-FFF2-40B4-BE49-F238E27FC236}">
                    <a16:creationId xmlns:a16="http://schemas.microsoft.com/office/drawing/2014/main" id="{A7AEB4CB-C954-5F43-A143-CBEDDBED732C}"/>
                  </a:ext>
                </a:extLst>
              </p:cNvPr>
              <p:cNvSpPr txBox="1">
                <a:spLocks noRot="1" noChangeAspect="1" noMove="1" noResize="1" noEditPoints="1" noAdjustHandles="1" noChangeArrowheads="1" noChangeShapeType="1" noTextEdit="1"/>
              </p:cNvSpPr>
              <p:nvPr/>
            </p:nvSpPr>
            <p:spPr>
              <a:xfrm>
                <a:off x="3276600" y="1359933"/>
                <a:ext cx="3124200" cy="461665"/>
              </a:xfrm>
              <a:prstGeom prst="rect">
                <a:avLst/>
              </a:prstGeom>
              <a:blipFill>
                <a:blip r:embed="rId4"/>
                <a:stretch>
                  <a:fillRect t="-8108" b="-2702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132035FF-5D5B-1C4C-A5AF-9324A4799BDB}"/>
              </a:ext>
            </a:extLst>
          </p:cNvPr>
          <p:cNvSpPr txBox="1"/>
          <p:nvPr/>
        </p:nvSpPr>
        <p:spPr>
          <a:xfrm>
            <a:off x="7143684" y="3276600"/>
            <a:ext cx="933517" cy="523220"/>
          </a:xfrm>
          <a:prstGeom prst="rect">
            <a:avLst/>
          </a:prstGeom>
          <a:noFill/>
        </p:spPr>
        <p:txBody>
          <a:bodyPr wrap="square" rtlCol="0">
            <a:spAutoFit/>
          </a:bodyPr>
          <a:lstStyle/>
          <a:p>
            <a:pPr algn="ctr"/>
            <a:r>
              <a:rPr lang="en-US" sz="1400" b="0" dirty="0"/>
              <a:t>max value</a:t>
            </a:r>
          </a:p>
        </p:txBody>
      </p:sp>
      <p:sp>
        <p:nvSpPr>
          <p:cNvPr id="28" name="Cube 27">
            <a:extLst>
              <a:ext uri="{FF2B5EF4-FFF2-40B4-BE49-F238E27FC236}">
                <a16:creationId xmlns:a16="http://schemas.microsoft.com/office/drawing/2014/main" id="{FBAB7B7B-8861-0B44-8629-211DE4391B84}"/>
              </a:ext>
            </a:extLst>
          </p:cNvPr>
          <p:cNvSpPr/>
          <p:nvPr/>
        </p:nvSpPr>
        <p:spPr bwMode="auto">
          <a:xfrm>
            <a:off x="3276600" y="1897798"/>
            <a:ext cx="1600200" cy="3342969"/>
          </a:xfrm>
          <a:prstGeom prst="cube">
            <a:avLst>
              <a:gd name="adj" fmla="val 8374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9" name="Cube 28">
            <a:extLst>
              <a:ext uri="{FF2B5EF4-FFF2-40B4-BE49-F238E27FC236}">
                <a16:creationId xmlns:a16="http://schemas.microsoft.com/office/drawing/2014/main" id="{A6C2186D-144F-6749-BEA2-C2A7D2B79420}"/>
              </a:ext>
            </a:extLst>
          </p:cNvPr>
          <p:cNvSpPr/>
          <p:nvPr/>
        </p:nvSpPr>
        <p:spPr bwMode="auto">
          <a:xfrm>
            <a:off x="3733800" y="3421797"/>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6" name="Straight Connector 15"/>
          <p:cNvCxnSpPr>
            <a:cxnSpLocks/>
          </p:cNvCxnSpPr>
          <p:nvPr/>
        </p:nvCxnSpPr>
        <p:spPr bwMode="auto">
          <a:xfrm>
            <a:off x="4267201" y="3416431"/>
            <a:ext cx="3274893" cy="386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cxnSpLocks/>
            <a:stCxn id="29" idx="1"/>
          </p:cNvCxnSpPr>
          <p:nvPr/>
        </p:nvCxnSpPr>
        <p:spPr bwMode="auto">
          <a:xfrm>
            <a:off x="3865377" y="3692045"/>
            <a:ext cx="3524317" cy="2631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flipV="1">
            <a:off x="3962401" y="4179333"/>
            <a:ext cx="3448117" cy="385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a:endCxn id="23" idx="2"/>
          </p:cNvCxnSpPr>
          <p:nvPr/>
        </p:nvCxnSpPr>
        <p:spPr bwMode="auto">
          <a:xfrm flipV="1">
            <a:off x="4267201" y="4063600"/>
            <a:ext cx="3122493" cy="213779"/>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6C8FBF-9E8C-8A44-9C73-36F12C97F6DE}"/>
                  </a:ext>
                </a:extLst>
              </p:cNvPr>
              <p:cNvSpPr txBox="1"/>
              <p:nvPr/>
            </p:nvSpPr>
            <p:spPr>
              <a:xfrm>
                <a:off x="1219200" y="6172201"/>
                <a:ext cx="5240524" cy="461665"/>
              </a:xfrm>
              <a:prstGeom prst="rect">
                <a:avLst/>
              </a:prstGeom>
              <a:noFill/>
            </p:spPr>
            <p:txBody>
              <a:bodyPr wrap="square" rtlCol="0">
                <a:spAutoFit/>
              </a:bodyPr>
              <a:lstStyle/>
              <a:p>
                <a:pPr algn="ctr"/>
                <a:r>
                  <a:rPr lang="en-US" b="0" dirty="0"/>
                  <a:t>Usually: </a:t>
                </a:r>
                <a14:m>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rPr>
                      <m:t>=2</m:t>
                    </m:r>
                  </m:oMath>
                </a14:m>
                <a:r>
                  <a:rPr lang="en-US" b="0" dirty="0"/>
                  <a:t> or </a:t>
                </a:r>
                <a14:m>
                  <m:oMath xmlns:m="http://schemas.openxmlformats.org/officeDocument/2006/math">
                    <m:r>
                      <a:rPr lang="en-US" b="0" i="1" dirty="0" smtClean="0">
                        <a:latin typeface="Cambria Math" panose="02040503050406030204" pitchFamily="18" charset="0"/>
                      </a:rPr>
                      <m:t>3</m:t>
                    </m:r>
                  </m:oMath>
                </a14:m>
                <a:r>
                  <a:rPr lang="en-US" b="0" dirty="0"/>
                  <a:t>,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=2</m:t>
                    </m:r>
                  </m:oMath>
                </a14:m>
                <a:endParaRPr lang="en-US" b="0" dirty="0"/>
              </a:p>
            </p:txBody>
          </p:sp>
        </mc:Choice>
        <mc:Fallback xmlns="">
          <p:sp>
            <p:nvSpPr>
              <p:cNvPr id="40" name="TextBox 39">
                <a:extLst>
                  <a:ext uri="{FF2B5EF4-FFF2-40B4-BE49-F238E27FC236}">
                    <a16:creationId xmlns:a16="http://schemas.microsoft.com/office/drawing/2014/main" id="{486C8FBF-9E8C-8A44-9C73-36F12C97F6DE}"/>
                  </a:ext>
                </a:extLst>
              </p:cNvPr>
              <p:cNvSpPr txBox="1">
                <a:spLocks noRot="1" noChangeAspect="1" noMove="1" noResize="1" noEditPoints="1" noAdjustHandles="1" noChangeArrowheads="1" noChangeShapeType="1" noTextEdit="1"/>
              </p:cNvSpPr>
              <p:nvPr/>
            </p:nvSpPr>
            <p:spPr>
              <a:xfrm>
                <a:off x="1219200" y="6172201"/>
                <a:ext cx="5240524" cy="461665"/>
              </a:xfrm>
              <a:prstGeom prst="rect">
                <a:avLst/>
              </a:prstGeom>
              <a:blipFill>
                <a:blip r:embed="rId5"/>
                <a:stretch>
                  <a:fillRect t="-10811" b="-27027"/>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9DD77E0-3859-BA46-91FC-3501E52C1B70}"/>
              </a:ext>
            </a:extLst>
          </p:cNvPr>
          <p:cNvSpPr txBox="1"/>
          <p:nvPr/>
        </p:nvSpPr>
        <p:spPr>
          <a:xfrm>
            <a:off x="6172200" y="5429072"/>
            <a:ext cx="4419600" cy="1200329"/>
          </a:xfrm>
          <a:prstGeom prst="rect">
            <a:avLst/>
          </a:prstGeom>
          <a:noFill/>
        </p:spPr>
        <p:txBody>
          <a:bodyPr wrap="square" rtlCol="0">
            <a:spAutoFit/>
          </a:bodyPr>
          <a:lstStyle/>
          <a:p>
            <a:r>
              <a:rPr lang="en-US" b="0" dirty="0"/>
              <a:t>Backward pass: upstream gradient is passed back only to the unit with max value</a:t>
            </a:r>
          </a:p>
        </p:txBody>
      </p:sp>
    </p:spTree>
    <p:extLst>
      <p:ext uri="{BB962C8B-B14F-4D97-AF65-F5344CB8AC3E}">
        <p14:creationId xmlns:p14="http://schemas.microsoft.com/office/powerpoint/2010/main" val="3936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23" grpId="0" animBg="1"/>
      <p:bldP spid="14" grpId="0"/>
      <p:bldP spid="24" grpId="0"/>
      <p:bldP spid="22" grpId="0"/>
      <p:bldP spid="28" grpId="0" animBg="1"/>
      <p:bldP spid="29" grpId="0" animBg="1"/>
      <p:bldP spid="40"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FA8B-1100-B746-BAAF-86CC5BBFC9A9}"/>
              </a:ext>
            </a:extLst>
          </p:cNvPr>
          <p:cNvSpPr>
            <a:spLocks noGrp="1"/>
          </p:cNvSpPr>
          <p:nvPr>
            <p:ph type="title"/>
          </p:nvPr>
        </p:nvSpPr>
        <p:spPr/>
        <p:txBody>
          <a:bodyPr/>
          <a:lstStyle/>
          <a:p>
            <a:r>
              <a:rPr lang="en-US" dirty="0"/>
              <a:t>Max pooling: Example</a:t>
            </a:r>
          </a:p>
        </p:txBody>
      </p:sp>
      <p:graphicFrame>
        <p:nvGraphicFramePr>
          <p:cNvPr id="4" name="Google Shape;1122;p85">
            <a:extLst>
              <a:ext uri="{FF2B5EF4-FFF2-40B4-BE49-F238E27FC236}">
                <a16:creationId xmlns:a16="http://schemas.microsoft.com/office/drawing/2014/main" id="{3AD8939C-1EF2-524D-B91D-396B1829738C}"/>
              </a:ext>
            </a:extLst>
          </p:cNvPr>
          <p:cNvGraphicFramePr/>
          <p:nvPr>
            <p:extLst>
              <p:ext uri="{D42A27DB-BD31-4B8C-83A1-F6EECF244321}">
                <p14:modId xmlns:p14="http://schemas.microsoft.com/office/powerpoint/2010/main" val="2670805114"/>
              </p:ext>
            </p:extLst>
          </p:nvPr>
        </p:nvGraphicFramePr>
        <p:xfrm>
          <a:off x="1521920" y="1990366"/>
          <a:ext cx="3230492" cy="3230492"/>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gridCol w="807623">
                  <a:extLst>
                    <a:ext uri="{9D8B030D-6E8A-4147-A177-3AD203B41FA5}">
                      <a16:colId xmlns:a16="http://schemas.microsoft.com/office/drawing/2014/main" val="20002"/>
                    </a:ext>
                  </a:extLst>
                </a:gridCol>
                <a:gridCol w="807623">
                  <a:extLst>
                    <a:ext uri="{9D8B030D-6E8A-4147-A177-3AD203B41FA5}">
                      <a16:colId xmlns:a16="http://schemas.microsoft.com/office/drawing/2014/main" val="20003"/>
                    </a:ext>
                  </a:extLst>
                </a:gridCol>
              </a:tblGrid>
              <a:tr h="807623">
                <a:tc>
                  <a:txBody>
                    <a:bodyPr/>
                    <a:lstStyle/>
                    <a:p>
                      <a:pPr marL="0" lvl="0" indent="0" algn="ctr" rtl="0">
                        <a:spcBef>
                          <a:spcPts val="0"/>
                        </a:spcBef>
                        <a:spcAft>
                          <a:spcPts val="0"/>
                        </a:spcAft>
                        <a:buNone/>
                      </a:pPr>
                      <a:r>
                        <a:rPr lang="en" sz="3200" b="0" dirty="0"/>
                        <a:t>1</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dirty="0"/>
                        <a:t>1</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a:t>2</a:t>
                      </a:r>
                      <a:endParaRPr sz="3200" b="0"/>
                    </a:p>
                  </a:txBody>
                  <a:tcPr marL="121868" marR="121868" marT="121868" marB="121868">
                    <a:noFill/>
                  </a:tcPr>
                </a:tc>
                <a:tc>
                  <a:txBody>
                    <a:bodyPr/>
                    <a:lstStyle/>
                    <a:p>
                      <a:pPr marL="0" lvl="0" indent="0" algn="ctr" rtl="0">
                        <a:spcBef>
                          <a:spcPts val="0"/>
                        </a:spcBef>
                        <a:spcAft>
                          <a:spcPts val="0"/>
                        </a:spcAft>
                        <a:buNone/>
                      </a:pPr>
                      <a:r>
                        <a:rPr lang="en" sz="3200" b="0"/>
                        <a:t>4</a:t>
                      </a:r>
                      <a:endParaRPr sz="3200" b="0"/>
                    </a:p>
                  </a:txBody>
                  <a:tcPr marL="121868" marR="121868" marT="121868" marB="121868">
                    <a:no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r>
                        <a:rPr lang="en" sz="3200" b="0"/>
                        <a:t>5</a:t>
                      </a:r>
                      <a:endParaRPr sz="3200" b="0"/>
                    </a:p>
                  </a:txBody>
                  <a:tcPr marL="121868" marR="121868" marT="121868" marB="121868">
                    <a:noFill/>
                  </a:tcPr>
                </a:tc>
                <a:tc>
                  <a:txBody>
                    <a:bodyPr/>
                    <a:lstStyle/>
                    <a:p>
                      <a:pPr marL="0" lvl="0" indent="0" algn="ctr" rtl="0">
                        <a:spcBef>
                          <a:spcPts val="0"/>
                        </a:spcBef>
                        <a:spcAft>
                          <a:spcPts val="0"/>
                        </a:spcAft>
                        <a:buNone/>
                      </a:pPr>
                      <a:r>
                        <a:rPr lang="en" sz="3200" b="0" dirty="0"/>
                        <a:t>6</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dirty="0"/>
                        <a:t>7</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dirty="0"/>
                        <a:t>8</a:t>
                      </a:r>
                      <a:endParaRPr sz="3200" b="0" dirty="0"/>
                    </a:p>
                  </a:txBody>
                  <a:tcPr marL="121868" marR="121868" marT="121868" marB="121868">
                    <a:noFill/>
                  </a:tcPr>
                </a:tc>
                <a:extLst>
                  <a:ext uri="{0D108BD9-81ED-4DB2-BD59-A6C34878D82A}">
                    <a16:rowId xmlns:a16="http://schemas.microsoft.com/office/drawing/2014/main" val="10001"/>
                  </a:ext>
                </a:extLst>
              </a:tr>
              <a:tr h="807623">
                <a:tc>
                  <a:txBody>
                    <a:bodyPr/>
                    <a:lstStyle/>
                    <a:p>
                      <a:pPr marL="0" lvl="0" indent="0" algn="ctr" rtl="0">
                        <a:spcBef>
                          <a:spcPts val="0"/>
                        </a:spcBef>
                        <a:spcAft>
                          <a:spcPts val="0"/>
                        </a:spcAft>
                        <a:buNone/>
                      </a:pPr>
                      <a:r>
                        <a:rPr lang="en" sz="3200" b="0" dirty="0"/>
                        <a:t>3</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dirty="0"/>
                        <a:t>2</a:t>
                      </a:r>
                      <a:endParaRPr sz="3200" b="0" dirty="0"/>
                    </a:p>
                  </a:txBody>
                  <a:tcPr marL="121868" marR="121868" marT="121868" marB="121868">
                    <a:noFill/>
                  </a:tcPr>
                </a:tc>
                <a:tc>
                  <a:txBody>
                    <a:bodyPr/>
                    <a:lstStyle/>
                    <a:p>
                      <a:pPr marL="0" lvl="0" indent="0" algn="ctr" rtl="0">
                        <a:spcBef>
                          <a:spcPts val="0"/>
                        </a:spcBef>
                        <a:spcAft>
                          <a:spcPts val="0"/>
                        </a:spcAft>
                        <a:buNone/>
                      </a:pPr>
                      <a:r>
                        <a:rPr lang="en" sz="3200" b="0"/>
                        <a:t>1</a:t>
                      </a:r>
                      <a:endParaRPr sz="3200" b="0"/>
                    </a:p>
                  </a:txBody>
                  <a:tcPr marL="121868" marR="121868" marT="121868" marB="121868">
                    <a:noFill/>
                  </a:tcPr>
                </a:tc>
                <a:tc>
                  <a:txBody>
                    <a:bodyPr/>
                    <a:lstStyle/>
                    <a:p>
                      <a:pPr marL="0" lvl="0" indent="0" algn="ctr" rtl="0">
                        <a:spcBef>
                          <a:spcPts val="0"/>
                        </a:spcBef>
                        <a:spcAft>
                          <a:spcPts val="0"/>
                        </a:spcAft>
                        <a:buNone/>
                      </a:pPr>
                      <a:r>
                        <a:rPr lang="en" sz="3200" b="0" dirty="0"/>
                        <a:t>0</a:t>
                      </a:r>
                      <a:endParaRPr sz="3200" b="0" dirty="0"/>
                    </a:p>
                  </a:txBody>
                  <a:tcPr marL="121868" marR="121868" marT="121868" marB="121868">
                    <a:noFill/>
                  </a:tcPr>
                </a:tc>
                <a:extLst>
                  <a:ext uri="{0D108BD9-81ED-4DB2-BD59-A6C34878D82A}">
                    <a16:rowId xmlns:a16="http://schemas.microsoft.com/office/drawing/2014/main" val="10002"/>
                  </a:ext>
                </a:extLst>
              </a:tr>
              <a:tr h="807623">
                <a:tc>
                  <a:txBody>
                    <a:bodyPr/>
                    <a:lstStyle/>
                    <a:p>
                      <a:pPr marL="0" lvl="0" indent="0" algn="ctr" rtl="0">
                        <a:spcBef>
                          <a:spcPts val="0"/>
                        </a:spcBef>
                        <a:spcAft>
                          <a:spcPts val="0"/>
                        </a:spcAft>
                        <a:buNone/>
                      </a:pPr>
                      <a:r>
                        <a:rPr lang="en" sz="3200" b="0"/>
                        <a:t>1</a:t>
                      </a:r>
                      <a:endParaRPr sz="3200" b="0"/>
                    </a:p>
                  </a:txBody>
                  <a:tcPr marL="121868" marR="121868" marT="121868" marB="121868">
                    <a:noFill/>
                  </a:tcPr>
                </a:tc>
                <a:tc>
                  <a:txBody>
                    <a:bodyPr/>
                    <a:lstStyle/>
                    <a:p>
                      <a:pPr marL="0" lvl="0" indent="0" algn="ctr" rtl="0">
                        <a:spcBef>
                          <a:spcPts val="0"/>
                        </a:spcBef>
                        <a:spcAft>
                          <a:spcPts val="0"/>
                        </a:spcAft>
                        <a:buNone/>
                      </a:pPr>
                      <a:r>
                        <a:rPr lang="en" sz="3200" b="0"/>
                        <a:t>2</a:t>
                      </a:r>
                      <a:endParaRPr sz="3200" b="0"/>
                    </a:p>
                  </a:txBody>
                  <a:tcPr marL="121868" marR="121868" marT="121868" marB="121868">
                    <a:noFill/>
                  </a:tcPr>
                </a:tc>
                <a:tc>
                  <a:txBody>
                    <a:bodyPr/>
                    <a:lstStyle/>
                    <a:p>
                      <a:pPr marL="0" lvl="0" indent="0" algn="ctr" rtl="0">
                        <a:spcBef>
                          <a:spcPts val="0"/>
                        </a:spcBef>
                        <a:spcAft>
                          <a:spcPts val="0"/>
                        </a:spcAft>
                        <a:buNone/>
                      </a:pPr>
                      <a:r>
                        <a:rPr lang="en" sz="3200" b="0"/>
                        <a:t>3</a:t>
                      </a:r>
                      <a:endParaRPr sz="3200" b="0"/>
                    </a:p>
                  </a:txBody>
                  <a:tcPr marL="121868" marR="121868" marT="121868" marB="121868">
                    <a:noFill/>
                  </a:tcPr>
                </a:tc>
                <a:tc>
                  <a:txBody>
                    <a:bodyPr/>
                    <a:lstStyle/>
                    <a:p>
                      <a:pPr marL="0" lvl="0" indent="0" algn="ctr" rtl="0">
                        <a:spcBef>
                          <a:spcPts val="0"/>
                        </a:spcBef>
                        <a:spcAft>
                          <a:spcPts val="0"/>
                        </a:spcAft>
                        <a:buNone/>
                      </a:pPr>
                      <a:r>
                        <a:rPr lang="en" sz="3200" b="0" dirty="0"/>
                        <a:t>4</a:t>
                      </a:r>
                      <a:endParaRPr sz="3200" b="0" dirty="0"/>
                    </a:p>
                  </a:txBody>
                  <a:tcPr marL="121868" marR="121868" marT="121868" marB="121868">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Google Shape;1129;p85">
                <a:extLst>
                  <a:ext uri="{FF2B5EF4-FFF2-40B4-BE49-F238E27FC236}">
                    <a16:creationId xmlns:a16="http://schemas.microsoft.com/office/drawing/2014/main" id="{4FBD980A-987D-914A-8C83-64D8E890A800}"/>
                  </a:ext>
                </a:extLst>
              </p:cNvPr>
              <p:cNvSpPr txBox="1"/>
              <p:nvPr/>
            </p:nvSpPr>
            <p:spPr>
              <a:xfrm>
                <a:off x="5132679" y="2495334"/>
                <a:ext cx="3566671" cy="969348"/>
              </a:xfrm>
              <a:prstGeom prst="rect">
                <a:avLst/>
              </a:prstGeom>
              <a:noFill/>
              <a:ln>
                <a:noFill/>
              </a:ln>
            </p:spPr>
            <p:txBody>
              <a:bodyPr spcFirstLastPara="1" wrap="square" lIns="121868" tIns="121868" rIns="121868" bIns="121868" anchor="t" anchorCtr="0">
                <a:noAutofit/>
              </a:bodyPr>
              <a:lstStyle/>
              <a:p>
                <a:r>
                  <a:rPr lang="en-US" sz="2399" b="0" dirty="0"/>
                  <a:t>Max pooling with </a:t>
                </a:r>
                <a14:m>
                  <m:oMath xmlns:m="http://schemas.openxmlformats.org/officeDocument/2006/math">
                    <m:r>
                      <a:rPr lang="en-US" sz="2399" b="0" i="1" dirty="0" smtClean="0">
                        <a:latin typeface="Cambria Math" panose="02040503050406030204" pitchFamily="18" charset="0"/>
                      </a:rPr>
                      <m:t>2</m:t>
                    </m:r>
                    <m:r>
                      <a:rPr lang="en-US" sz="2399" b="0" i="1" dirty="0" smtClean="0">
                        <a:latin typeface="Cambria Math" panose="02040503050406030204" pitchFamily="18" charset="0"/>
                        <a:ea typeface="Cambria Math" panose="02040503050406030204" pitchFamily="18" charset="0"/>
                      </a:rPr>
                      <m:t>×</m:t>
                    </m:r>
                    <m:r>
                      <a:rPr lang="en-US" sz="2399" b="0" i="1" dirty="0" smtClean="0">
                        <a:latin typeface="Cambria Math" panose="02040503050406030204" pitchFamily="18" charset="0"/>
                      </a:rPr>
                      <m:t>2</m:t>
                    </m:r>
                  </m:oMath>
                </a14:m>
                <a:r>
                  <a:rPr lang="en-US" sz="2399" b="0" dirty="0"/>
                  <a:t> kernel size and stride 2</a:t>
                </a:r>
                <a:endParaRPr sz="2399" b="0" dirty="0"/>
              </a:p>
            </p:txBody>
          </p:sp>
        </mc:Choice>
        <mc:Fallback xmlns="">
          <p:sp>
            <p:nvSpPr>
              <p:cNvPr id="6" name="Google Shape;1129;p85">
                <a:extLst>
                  <a:ext uri="{FF2B5EF4-FFF2-40B4-BE49-F238E27FC236}">
                    <a16:creationId xmlns:a16="http://schemas.microsoft.com/office/drawing/2014/main" id="{4FBD980A-987D-914A-8C83-64D8E890A800}"/>
                  </a:ext>
                </a:extLst>
              </p:cNvPr>
              <p:cNvSpPr txBox="1">
                <a:spLocks noRot="1" noChangeAspect="1" noMove="1" noResize="1" noEditPoints="1" noAdjustHandles="1" noChangeArrowheads="1" noChangeShapeType="1" noTextEdit="1"/>
              </p:cNvSpPr>
              <p:nvPr/>
            </p:nvSpPr>
            <p:spPr>
              <a:xfrm>
                <a:off x="5132679" y="2495334"/>
                <a:ext cx="3566671" cy="969348"/>
              </a:xfrm>
              <a:prstGeom prst="rect">
                <a:avLst/>
              </a:prstGeom>
              <a:blipFill>
                <a:blip r:embed="rId2"/>
                <a:stretch>
                  <a:fillRect l="-1773" b="-5128"/>
                </a:stretch>
              </a:blipFill>
              <a:ln>
                <a:noFill/>
              </a:ln>
            </p:spPr>
            <p:txBody>
              <a:bodyPr/>
              <a:lstStyle/>
              <a:p>
                <a:r>
                  <a:rPr lang="en-US">
                    <a:noFill/>
                  </a:rPr>
                  <a:t> </a:t>
                </a:r>
              </a:p>
            </p:txBody>
          </p:sp>
        </mc:Fallback>
      </mc:AlternateContent>
      <p:graphicFrame>
        <p:nvGraphicFramePr>
          <p:cNvPr id="7" name="Google Shape;1130;p85">
            <a:extLst>
              <a:ext uri="{FF2B5EF4-FFF2-40B4-BE49-F238E27FC236}">
                <a16:creationId xmlns:a16="http://schemas.microsoft.com/office/drawing/2014/main" id="{0E90348C-174A-4A46-9476-D3B0720703ED}"/>
              </a:ext>
            </a:extLst>
          </p:cNvPr>
          <p:cNvGraphicFramePr/>
          <p:nvPr>
            <p:extLst>
              <p:ext uri="{D42A27DB-BD31-4B8C-83A1-F6EECF244321}">
                <p14:modId xmlns:p14="http://schemas.microsoft.com/office/powerpoint/2010/main" val="85755802"/>
              </p:ext>
            </p:extLst>
          </p:nvPr>
        </p:nvGraphicFramePr>
        <p:xfrm>
          <a:off x="9079618" y="2746069"/>
          <a:ext cx="1615246" cy="1615246"/>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tblGrid>
              <a:tr h="807623">
                <a:tc>
                  <a:txBody>
                    <a:bodyPr/>
                    <a:lstStyle/>
                    <a:p>
                      <a:pPr marL="0" lvl="0" indent="0" algn="ctr" rtl="0">
                        <a:spcBef>
                          <a:spcPts val="0"/>
                        </a:spcBef>
                        <a:spcAft>
                          <a:spcPts val="0"/>
                        </a:spcAft>
                        <a:buNone/>
                      </a:pPr>
                      <a:endParaRPr sz="3200" dirty="0"/>
                    </a:p>
                  </a:txBody>
                  <a:tcPr marL="121868" marR="121868" marT="121868" marB="121868">
                    <a:noFill/>
                  </a:tcPr>
                </a:tc>
                <a:tc>
                  <a:txBody>
                    <a:bodyPr/>
                    <a:lstStyle/>
                    <a:p>
                      <a:pPr marL="0" lvl="0" indent="0" algn="ctr" rtl="0">
                        <a:spcBef>
                          <a:spcPts val="0"/>
                        </a:spcBef>
                        <a:spcAft>
                          <a:spcPts val="0"/>
                        </a:spcAft>
                        <a:buNone/>
                      </a:pPr>
                      <a:endParaRPr sz="3200" dirty="0"/>
                    </a:p>
                  </a:txBody>
                  <a:tcPr marL="121868" marR="121868" marT="121868" marB="121868">
                    <a:no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endParaRPr sz="3200"/>
                    </a:p>
                  </a:txBody>
                  <a:tcPr marL="121868" marR="121868" marT="121868" marB="121868">
                    <a:noFill/>
                  </a:tcPr>
                </a:tc>
                <a:tc>
                  <a:txBody>
                    <a:bodyPr/>
                    <a:lstStyle/>
                    <a:p>
                      <a:pPr marL="0" lvl="0" indent="0" algn="ctr" rtl="0">
                        <a:spcBef>
                          <a:spcPts val="0"/>
                        </a:spcBef>
                        <a:spcAft>
                          <a:spcPts val="0"/>
                        </a:spcAft>
                        <a:buNone/>
                      </a:pPr>
                      <a:endParaRPr sz="3200" dirty="0"/>
                    </a:p>
                  </a:txBody>
                  <a:tcPr marL="121868" marR="121868" marT="121868" marB="121868">
                    <a:noFill/>
                  </a:tcPr>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DF395E92-604B-8A40-A2AB-56D68DEC0630}"/>
              </a:ext>
            </a:extLst>
          </p:cNvPr>
          <p:cNvSpPr txBox="1"/>
          <p:nvPr/>
        </p:nvSpPr>
        <p:spPr>
          <a:xfrm>
            <a:off x="10287000" y="6400800"/>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
        <p:nvSpPr>
          <p:cNvPr id="9" name="Google Shape;1129;p85">
            <a:extLst>
              <a:ext uri="{FF2B5EF4-FFF2-40B4-BE49-F238E27FC236}">
                <a16:creationId xmlns:a16="http://schemas.microsoft.com/office/drawing/2014/main" id="{24CB6DA0-66F0-954C-B440-6E699D558E47}"/>
              </a:ext>
            </a:extLst>
          </p:cNvPr>
          <p:cNvSpPr txBox="1"/>
          <p:nvPr/>
        </p:nvSpPr>
        <p:spPr>
          <a:xfrm>
            <a:off x="1353830" y="1345560"/>
            <a:ext cx="3566671" cy="969348"/>
          </a:xfrm>
          <a:prstGeom prst="rect">
            <a:avLst/>
          </a:prstGeom>
          <a:noFill/>
          <a:ln>
            <a:noFill/>
          </a:ln>
        </p:spPr>
        <p:txBody>
          <a:bodyPr spcFirstLastPara="1" wrap="square" lIns="121868" tIns="121868" rIns="121868" bIns="121868" anchor="t" anchorCtr="0">
            <a:noAutofit/>
          </a:bodyPr>
          <a:lstStyle/>
          <a:p>
            <a:pPr algn="ctr"/>
            <a:r>
              <a:rPr lang="en-US" sz="2399" b="0" dirty="0"/>
              <a:t>Single channel</a:t>
            </a:r>
            <a:endParaRPr sz="2399" b="0" dirty="0"/>
          </a:p>
        </p:txBody>
      </p:sp>
      <p:cxnSp>
        <p:nvCxnSpPr>
          <p:cNvPr id="10" name="Google Shape;1128;p85">
            <a:extLst>
              <a:ext uri="{FF2B5EF4-FFF2-40B4-BE49-F238E27FC236}">
                <a16:creationId xmlns:a16="http://schemas.microsoft.com/office/drawing/2014/main" id="{8970DD1C-286B-4B45-8879-E4E85C83E2A5}"/>
              </a:ext>
            </a:extLst>
          </p:cNvPr>
          <p:cNvCxnSpPr>
            <a:cxnSpLocks/>
          </p:cNvCxnSpPr>
          <p:nvPr/>
        </p:nvCxnSpPr>
        <p:spPr>
          <a:xfrm>
            <a:off x="5255881" y="3605611"/>
            <a:ext cx="3126119" cy="0"/>
          </a:xfrm>
          <a:prstGeom prst="straightConnector1">
            <a:avLst/>
          </a:prstGeom>
          <a:noFill/>
          <a:ln w="19050"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33030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FA8B-1100-B746-BAAF-86CC5BBFC9A9}"/>
              </a:ext>
            </a:extLst>
          </p:cNvPr>
          <p:cNvSpPr>
            <a:spLocks noGrp="1"/>
          </p:cNvSpPr>
          <p:nvPr>
            <p:ph type="title"/>
          </p:nvPr>
        </p:nvSpPr>
        <p:spPr/>
        <p:txBody>
          <a:bodyPr/>
          <a:lstStyle/>
          <a:p>
            <a:r>
              <a:rPr lang="en-US" dirty="0"/>
              <a:t>Max pooling: Example</a:t>
            </a:r>
          </a:p>
        </p:txBody>
      </p:sp>
      <p:graphicFrame>
        <p:nvGraphicFramePr>
          <p:cNvPr id="4" name="Google Shape;1122;p85">
            <a:extLst>
              <a:ext uri="{FF2B5EF4-FFF2-40B4-BE49-F238E27FC236}">
                <a16:creationId xmlns:a16="http://schemas.microsoft.com/office/drawing/2014/main" id="{3AD8939C-1EF2-524D-B91D-396B1829738C}"/>
              </a:ext>
            </a:extLst>
          </p:cNvPr>
          <p:cNvGraphicFramePr/>
          <p:nvPr/>
        </p:nvGraphicFramePr>
        <p:xfrm>
          <a:off x="1521920" y="1990366"/>
          <a:ext cx="3230492" cy="3230492"/>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gridCol w="807623">
                  <a:extLst>
                    <a:ext uri="{9D8B030D-6E8A-4147-A177-3AD203B41FA5}">
                      <a16:colId xmlns:a16="http://schemas.microsoft.com/office/drawing/2014/main" val="20002"/>
                    </a:ext>
                  </a:extLst>
                </a:gridCol>
                <a:gridCol w="807623">
                  <a:extLst>
                    <a:ext uri="{9D8B030D-6E8A-4147-A177-3AD203B41FA5}">
                      <a16:colId xmlns:a16="http://schemas.microsoft.com/office/drawing/2014/main" val="20003"/>
                    </a:ext>
                  </a:extLst>
                </a:gridCol>
              </a:tblGrid>
              <a:tr h="807623">
                <a:tc>
                  <a:txBody>
                    <a:bodyPr/>
                    <a:lstStyle/>
                    <a:p>
                      <a:pPr marL="0" lvl="0" indent="0" algn="ctr" rtl="0">
                        <a:spcBef>
                          <a:spcPts val="0"/>
                        </a:spcBef>
                        <a:spcAft>
                          <a:spcPts val="0"/>
                        </a:spcAft>
                        <a:buNone/>
                      </a:pPr>
                      <a:r>
                        <a:rPr lang="en" sz="3200" b="0" dirty="0"/>
                        <a:t>1</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1</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a:t>2</a:t>
                      </a:r>
                      <a:endParaRPr sz="3200" b="0"/>
                    </a:p>
                  </a:txBody>
                  <a:tcPr marL="121868" marR="121868" marT="121868" marB="121868">
                    <a:solidFill>
                      <a:srgbClr val="D9EAD3"/>
                    </a:solidFill>
                  </a:tcPr>
                </a:tc>
                <a:tc>
                  <a:txBody>
                    <a:bodyPr/>
                    <a:lstStyle/>
                    <a:p>
                      <a:pPr marL="0" lvl="0" indent="0" algn="ctr" rtl="0">
                        <a:spcBef>
                          <a:spcPts val="0"/>
                        </a:spcBef>
                        <a:spcAft>
                          <a:spcPts val="0"/>
                        </a:spcAft>
                        <a:buNone/>
                      </a:pPr>
                      <a:r>
                        <a:rPr lang="en" sz="3200" b="0"/>
                        <a:t>4</a:t>
                      </a:r>
                      <a:endParaRPr sz="3200" b="0"/>
                    </a:p>
                  </a:txBody>
                  <a:tcPr marL="121868" marR="121868" marT="121868" marB="121868">
                    <a:solidFill>
                      <a:srgbClr val="D9EAD3"/>
                    </a:solid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r>
                        <a:rPr lang="en" sz="3200" b="0"/>
                        <a:t>5</a:t>
                      </a:r>
                      <a:endParaRPr sz="3200" b="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6</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7</a:t>
                      </a:r>
                      <a:endParaRPr sz="3200" b="0" dirty="0"/>
                    </a:p>
                  </a:txBody>
                  <a:tcPr marL="121868" marR="121868" marT="121868" marB="121868">
                    <a:solidFill>
                      <a:srgbClr val="D9EAD3"/>
                    </a:solidFill>
                  </a:tcPr>
                </a:tc>
                <a:tc>
                  <a:txBody>
                    <a:bodyPr/>
                    <a:lstStyle/>
                    <a:p>
                      <a:pPr marL="0" lvl="0" indent="0" algn="ctr" rtl="0">
                        <a:spcBef>
                          <a:spcPts val="0"/>
                        </a:spcBef>
                        <a:spcAft>
                          <a:spcPts val="0"/>
                        </a:spcAft>
                        <a:buNone/>
                      </a:pPr>
                      <a:r>
                        <a:rPr lang="en" sz="3200" b="0" dirty="0"/>
                        <a:t>8</a:t>
                      </a:r>
                      <a:endParaRPr sz="3200" b="0" dirty="0"/>
                    </a:p>
                  </a:txBody>
                  <a:tcPr marL="121868" marR="121868" marT="121868" marB="121868">
                    <a:solidFill>
                      <a:srgbClr val="D9EAD3"/>
                    </a:solidFill>
                  </a:tcPr>
                </a:tc>
                <a:extLst>
                  <a:ext uri="{0D108BD9-81ED-4DB2-BD59-A6C34878D82A}">
                    <a16:rowId xmlns:a16="http://schemas.microsoft.com/office/drawing/2014/main" val="10001"/>
                  </a:ext>
                </a:extLst>
              </a:tr>
              <a:tr h="807623">
                <a:tc>
                  <a:txBody>
                    <a:bodyPr/>
                    <a:lstStyle/>
                    <a:p>
                      <a:pPr marL="0" lvl="0" indent="0" algn="ctr" rtl="0">
                        <a:spcBef>
                          <a:spcPts val="0"/>
                        </a:spcBef>
                        <a:spcAft>
                          <a:spcPts val="0"/>
                        </a:spcAft>
                        <a:buNone/>
                      </a:pPr>
                      <a:r>
                        <a:rPr lang="en" sz="3200" b="0" dirty="0"/>
                        <a:t>3</a:t>
                      </a:r>
                      <a:endParaRPr sz="3200" b="0" dirty="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dirty="0"/>
                        <a:t>2</a:t>
                      </a:r>
                      <a:endParaRPr sz="3200" b="0" dirty="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1</a:t>
                      </a:r>
                      <a:endParaRPr sz="3200" b="0"/>
                    </a:p>
                  </a:txBody>
                  <a:tcPr marL="121868" marR="121868" marT="121868" marB="121868">
                    <a:solidFill>
                      <a:srgbClr val="C9DAF8"/>
                    </a:solidFill>
                  </a:tcPr>
                </a:tc>
                <a:tc>
                  <a:txBody>
                    <a:bodyPr/>
                    <a:lstStyle/>
                    <a:p>
                      <a:pPr marL="0" lvl="0" indent="0" algn="ctr" rtl="0">
                        <a:spcBef>
                          <a:spcPts val="0"/>
                        </a:spcBef>
                        <a:spcAft>
                          <a:spcPts val="0"/>
                        </a:spcAft>
                        <a:buNone/>
                      </a:pPr>
                      <a:r>
                        <a:rPr lang="en" sz="3200" b="0" dirty="0"/>
                        <a:t>0</a:t>
                      </a:r>
                      <a:endParaRPr sz="3200" b="0" dirty="0"/>
                    </a:p>
                  </a:txBody>
                  <a:tcPr marL="121868" marR="121868" marT="121868" marB="121868">
                    <a:solidFill>
                      <a:srgbClr val="C9DAF8"/>
                    </a:solidFill>
                  </a:tcPr>
                </a:tc>
                <a:extLst>
                  <a:ext uri="{0D108BD9-81ED-4DB2-BD59-A6C34878D82A}">
                    <a16:rowId xmlns:a16="http://schemas.microsoft.com/office/drawing/2014/main" val="10002"/>
                  </a:ext>
                </a:extLst>
              </a:tr>
              <a:tr h="807623">
                <a:tc>
                  <a:txBody>
                    <a:bodyPr/>
                    <a:lstStyle/>
                    <a:p>
                      <a:pPr marL="0" lvl="0" indent="0" algn="ctr" rtl="0">
                        <a:spcBef>
                          <a:spcPts val="0"/>
                        </a:spcBef>
                        <a:spcAft>
                          <a:spcPts val="0"/>
                        </a:spcAft>
                        <a:buNone/>
                      </a:pPr>
                      <a:r>
                        <a:rPr lang="en" sz="3200" b="0"/>
                        <a:t>1</a:t>
                      </a:r>
                      <a:endParaRPr sz="3200" b="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2</a:t>
                      </a:r>
                      <a:endParaRPr sz="3200" b="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3</a:t>
                      </a:r>
                      <a:endParaRPr sz="3200" b="0"/>
                    </a:p>
                  </a:txBody>
                  <a:tcPr marL="121868" marR="121868" marT="121868" marB="121868">
                    <a:solidFill>
                      <a:srgbClr val="C9DAF8"/>
                    </a:solidFill>
                  </a:tcPr>
                </a:tc>
                <a:tc>
                  <a:txBody>
                    <a:bodyPr/>
                    <a:lstStyle/>
                    <a:p>
                      <a:pPr marL="0" lvl="0" indent="0" algn="ctr" rtl="0">
                        <a:spcBef>
                          <a:spcPts val="0"/>
                        </a:spcBef>
                        <a:spcAft>
                          <a:spcPts val="0"/>
                        </a:spcAft>
                        <a:buNone/>
                      </a:pPr>
                      <a:r>
                        <a:rPr lang="en" sz="3200" b="0" dirty="0"/>
                        <a:t>4</a:t>
                      </a:r>
                      <a:endParaRPr sz="3200" b="0" dirty="0"/>
                    </a:p>
                  </a:txBody>
                  <a:tcPr marL="121868" marR="121868" marT="121868" marB="121868">
                    <a:solidFill>
                      <a:srgbClr val="C9DAF8"/>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Google Shape;1129;p85">
                <a:extLst>
                  <a:ext uri="{FF2B5EF4-FFF2-40B4-BE49-F238E27FC236}">
                    <a16:creationId xmlns:a16="http://schemas.microsoft.com/office/drawing/2014/main" id="{4FBD980A-987D-914A-8C83-64D8E890A800}"/>
                  </a:ext>
                </a:extLst>
              </p:cNvPr>
              <p:cNvSpPr txBox="1"/>
              <p:nvPr/>
            </p:nvSpPr>
            <p:spPr>
              <a:xfrm>
                <a:off x="5132679" y="2495334"/>
                <a:ext cx="3566671" cy="969348"/>
              </a:xfrm>
              <a:prstGeom prst="rect">
                <a:avLst/>
              </a:prstGeom>
              <a:noFill/>
              <a:ln>
                <a:noFill/>
              </a:ln>
            </p:spPr>
            <p:txBody>
              <a:bodyPr spcFirstLastPara="1" wrap="square" lIns="121868" tIns="121868" rIns="121868" bIns="121868" anchor="t" anchorCtr="0">
                <a:noAutofit/>
              </a:bodyPr>
              <a:lstStyle/>
              <a:p>
                <a:r>
                  <a:rPr lang="en-US" sz="2399" b="0" dirty="0"/>
                  <a:t>Max pooling with </a:t>
                </a:r>
                <a14:m>
                  <m:oMath xmlns:m="http://schemas.openxmlformats.org/officeDocument/2006/math">
                    <m:r>
                      <a:rPr lang="en-US" sz="2399" b="0" i="1" dirty="0" smtClean="0">
                        <a:latin typeface="Cambria Math" panose="02040503050406030204" pitchFamily="18" charset="0"/>
                      </a:rPr>
                      <m:t>2</m:t>
                    </m:r>
                    <m:r>
                      <a:rPr lang="en-US" sz="2399" b="0" i="1" dirty="0" smtClean="0">
                        <a:latin typeface="Cambria Math" panose="02040503050406030204" pitchFamily="18" charset="0"/>
                        <a:ea typeface="Cambria Math" panose="02040503050406030204" pitchFamily="18" charset="0"/>
                      </a:rPr>
                      <m:t>×</m:t>
                    </m:r>
                    <m:r>
                      <a:rPr lang="en-US" sz="2399" b="0" i="1" dirty="0" smtClean="0">
                        <a:latin typeface="Cambria Math" panose="02040503050406030204" pitchFamily="18" charset="0"/>
                      </a:rPr>
                      <m:t>2</m:t>
                    </m:r>
                  </m:oMath>
                </a14:m>
                <a:r>
                  <a:rPr lang="en-US" sz="2399" b="0" dirty="0"/>
                  <a:t> kernel size and stride 2</a:t>
                </a:r>
                <a:endParaRPr sz="2399" b="0" dirty="0"/>
              </a:p>
            </p:txBody>
          </p:sp>
        </mc:Choice>
        <mc:Fallback xmlns="">
          <p:sp>
            <p:nvSpPr>
              <p:cNvPr id="6" name="Google Shape;1129;p85">
                <a:extLst>
                  <a:ext uri="{FF2B5EF4-FFF2-40B4-BE49-F238E27FC236}">
                    <a16:creationId xmlns:a16="http://schemas.microsoft.com/office/drawing/2014/main" id="{4FBD980A-987D-914A-8C83-64D8E890A800}"/>
                  </a:ext>
                </a:extLst>
              </p:cNvPr>
              <p:cNvSpPr txBox="1">
                <a:spLocks noRot="1" noChangeAspect="1" noMove="1" noResize="1" noEditPoints="1" noAdjustHandles="1" noChangeArrowheads="1" noChangeShapeType="1" noTextEdit="1"/>
              </p:cNvSpPr>
              <p:nvPr/>
            </p:nvSpPr>
            <p:spPr>
              <a:xfrm>
                <a:off x="5132679" y="2495334"/>
                <a:ext cx="3566671" cy="969348"/>
              </a:xfrm>
              <a:prstGeom prst="rect">
                <a:avLst/>
              </a:prstGeom>
              <a:blipFill>
                <a:blip r:embed="rId2"/>
                <a:stretch>
                  <a:fillRect l="-1773" b="-5128"/>
                </a:stretch>
              </a:blipFill>
              <a:ln>
                <a:noFill/>
              </a:ln>
            </p:spPr>
            <p:txBody>
              <a:bodyPr/>
              <a:lstStyle/>
              <a:p>
                <a:r>
                  <a:rPr lang="en-US">
                    <a:noFill/>
                  </a:rPr>
                  <a:t> </a:t>
                </a:r>
              </a:p>
            </p:txBody>
          </p:sp>
        </mc:Fallback>
      </mc:AlternateContent>
      <p:graphicFrame>
        <p:nvGraphicFramePr>
          <p:cNvPr id="7" name="Google Shape;1130;p85">
            <a:extLst>
              <a:ext uri="{FF2B5EF4-FFF2-40B4-BE49-F238E27FC236}">
                <a16:creationId xmlns:a16="http://schemas.microsoft.com/office/drawing/2014/main" id="{0E90348C-174A-4A46-9476-D3B0720703ED}"/>
              </a:ext>
            </a:extLst>
          </p:cNvPr>
          <p:cNvGraphicFramePr/>
          <p:nvPr>
            <p:extLst>
              <p:ext uri="{D42A27DB-BD31-4B8C-83A1-F6EECF244321}">
                <p14:modId xmlns:p14="http://schemas.microsoft.com/office/powerpoint/2010/main" val="3919187784"/>
              </p:ext>
            </p:extLst>
          </p:nvPr>
        </p:nvGraphicFramePr>
        <p:xfrm>
          <a:off x="9079618" y="2746069"/>
          <a:ext cx="1615246" cy="1615246"/>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tblGrid>
              <a:tr h="807623">
                <a:tc>
                  <a:txBody>
                    <a:bodyPr/>
                    <a:lstStyle/>
                    <a:p>
                      <a:pPr marL="0" lvl="0" indent="0" algn="ctr" rtl="0">
                        <a:spcBef>
                          <a:spcPts val="0"/>
                        </a:spcBef>
                        <a:spcAft>
                          <a:spcPts val="0"/>
                        </a:spcAft>
                        <a:buNone/>
                      </a:pPr>
                      <a:endParaRPr sz="3200" dirty="0"/>
                    </a:p>
                  </a:txBody>
                  <a:tcPr marL="121868" marR="121868" marT="121868" marB="121868">
                    <a:solidFill>
                      <a:srgbClr val="F4CCCC"/>
                    </a:solidFill>
                  </a:tcPr>
                </a:tc>
                <a:tc>
                  <a:txBody>
                    <a:bodyPr/>
                    <a:lstStyle/>
                    <a:p>
                      <a:pPr marL="0" lvl="0" indent="0" algn="ctr" rtl="0">
                        <a:spcBef>
                          <a:spcPts val="0"/>
                        </a:spcBef>
                        <a:spcAft>
                          <a:spcPts val="0"/>
                        </a:spcAft>
                        <a:buNone/>
                      </a:pPr>
                      <a:endParaRPr sz="3200"/>
                    </a:p>
                  </a:txBody>
                  <a:tcPr marL="121868" marR="121868" marT="121868" marB="121868">
                    <a:solidFill>
                      <a:srgbClr val="D9EAD3"/>
                    </a:solid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endParaRPr sz="3200"/>
                    </a:p>
                  </a:txBody>
                  <a:tcPr marL="121868" marR="121868" marT="121868" marB="121868">
                    <a:solidFill>
                      <a:srgbClr val="FFF2CC"/>
                    </a:solidFill>
                  </a:tcPr>
                </a:tc>
                <a:tc>
                  <a:txBody>
                    <a:bodyPr/>
                    <a:lstStyle/>
                    <a:p>
                      <a:pPr marL="0" lvl="0" indent="0" algn="ctr" rtl="0">
                        <a:spcBef>
                          <a:spcPts val="0"/>
                        </a:spcBef>
                        <a:spcAft>
                          <a:spcPts val="0"/>
                        </a:spcAft>
                        <a:buNone/>
                      </a:pPr>
                      <a:endParaRPr sz="3200" dirty="0"/>
                    </a:p>
                  </a:txBody>
                  <a:tcPr marL="121868" marR="121868" marT="121868" marB="121868">
                    <a:solidFill>
                      <a:srgbClr val="C9DAF8"/>
                    </a:solidFill>
                  </a:tcPr>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DF395E92-604B-8A40-A2AB-56D68DEC0630}"/>
              </a:ext>
            </a:extLst>
          </p:cNvPr>
          <p:cNvSpPr txBox="1"/>
          <p:nvPr/>
        </p:nvSpPr>
        <p:spPr>
          <a:xfrm>
            <a:off x="10287000" y="6400800"/>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
        <p:nvSpPr>
          <p:cNvPr id="9" name="Google Shape;1129;p85">
            <a:extLst>
              <a:ext uri="{FF2B5EF4-FFF2-40B4-BE49-F238E27FC236}">
                <a16:creationId xmlns:a16="http://schemas.microsoft.com/office/drawing/2014/main" id="{24CB6DA0-66F0-954C-B440-6E699D558E47}"/>
              </a:ext>
            </a:extLst>
          </p:cNvPr>
          <p:cNvSpPr txBox="1"/>
          <p:nvPr/>
        </p:nvSpPr>
        <p:spPr>
          <a:xfrm>
            <a:off x="1353830" y="1345560"/>
            <a:ext cx="3566671" cy="969348"/>
          </a:xfrm>
          <a:prstGeom prst="rect">
            <a:avLst/>
          </a:prstGeom>
          <a:noFill/>
          <a:ln>
            <a:noFill/>
          </a:ln>
        </p:spPr>
        <p:txBody>
          <a:bodyPr spcFirstLastPara="1" wrap="square" lIns="121868" tIns="121868" rIns="121868" bIns="121868" anchor="t" anchorCtr="0">
            <a:noAutofit/>
          </a:bodyPr>
          <a:lstStyle/>
          <a:p>
            <a:pPr algn="ctr"/>
            <a:r>
              <a:rPr lang="en-US" sz="2399" b="0" dirty="0"/>
              <a:t>Single channel</a:t>
            </a:r>
            <a:endParaRPr sz="2399" b="0" dirty="0"/>
          </a:p>
        </p:txBody>
      </p:sp>
      <p:cxnSp>
        <p:nvCxnSpPr>
          <p:cNvPr id="10" name="Google Shape;1128;p85">
            <a:extLst>
              <a:ext uri="{FF2B5EF4-FFF2-40B4-BE49-F238E27FC236}">
                <a16:creationId xmlns:a16="http://schemas.microsoft.com/office/drawing/2014/main" id="{6FF8C4E5-0EE6-0741-B0D2-8177A89A3FCA}"/>
              </a:ext>
            </a:extLst>
          </p:cNvPr>
          <p:cNvCxnSpPr>
            <a:cxnSpLocks/>
          </p:cNvCxnSpPr>
          <p:nvPr/>
        </p:nvCxnSpPr>
        <p:spPr>
          <a:xfrm>
            <a:off x="5255881" y="3605611"/>
            <a:ext cx="3126119" cy="0"/>
          </a:xfrm>
          <a:prstGeom prst="straightConnector1">
            <a:avLst/>
          </a:prstGeom>
          <a:noFill/>
          <a:ln w="19050"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3771541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FA8B-1100-B746-BAAF-86CC5BBFC9A9}"/>
              </a:ext>
            </a:extLst>
          </p:cNvPr>
          <p:cNvSpPr>
            <a:spLocks noGrp="1"/>
          </p:cNvSpPr>
          <p:nvPr>
            <p:ph type="title"/>
          </p:nvPr>
        </p:nvSpPr>
        <p:spPr/>
        <p:txBody>
          <a:bodyPr/>
          <a:lstStyle/>
          <a:p>
            <a:r>
              <a:rPr lang="en-US" dirty="0"/>
              <a:t>Max pooling: Example</a:t>
            </a:r>
          </a:p>
        </p:txBody>
      </p:sp>
      <p:graphicFrame>
        <p:nvGraphicFramePr>
          <p:cNvPr id="4" name="Google Shape;1122;p85">
            <a:extLst>
              <a:ext uri="{FF2B5EF4-FFF2-40B4-BE49-F238E27FC236}">
                <a16:creationId xmlns:a16="http://schemas.microsoft.com/office/drawing/2014/main" id="{3AD8939C-1EF2-524D-B91D-396B1829738C}"/>
              </a:ext>
            </a:extLst>
          </p:cNvPr>
          <p:cNvGraphicFramePr/>
          <p:nvPr/>
        </p:nvGraphicFramePr>
        <p:xfrm>
          <a:off x="1521920" y="1990366"/>
          <a:ext cx="3230492" cy="3230492"/>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gridCol w="807623">
                  <a:extLst>
                    <a:ext uri="{9D8B030D-6E8A-4147-A177-3AD203B41FA5}">
                      <a16:colId xmlns:a16="http://schemas.microsoft.com/office/drawing/2014/main" val="20002"/>
                    </a:ext>
                  </a:extLst>
                </a:gridCol>
                <a:gridCol w="807623">
                  <a:extLst>
                    <a:ext uri="{9D8B030D-6E8A-4147-A177-3AD203B41FA5}">
                      <a16:colId xmlns:a16="http://schemas.microsoft.com/office/drawing/2014/main" val="20003"/>
                    </a:ext>
                  </a:extLst>
                </a:gridCol>
              </a:tblGrid>
              <a:tr h="807623">
                <a:tc>
                  <a:txBody>
                    <a:bodyPr/>
                    <a:lstStyle/>
                    <a:p>
                      <a:pPr marL="0" lvl="0" indent="0" algn="ctr" rtl="0">
                        <a:spcBef>
                          <a:spcPts val="0"/>
                        </a:spcBef>
                        <a:spcAft>
                          <a:spcPts val="0"/>
                        </a:spcAft>
                        <a:buNone/>
                      </a:pPr>
                      <a:r>
                        <a:rPr lang="en" sz="3200" b="0" dirty="0"/>
                        <a:t>1</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1</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a:t>2</a:t>
                      </a:r>
                      <a:endParaRPr sz="3200" b="0"/>
                    </a:p>
                  </a:txBody>
                  <a:tcPr marL="121868" marR="121868" marT="121868" marB="121868">
                    <a:solidFill>
                      <a:srgbClr val="D9EAD3"/>
                    </a:solidFill>
                  </a:tcPr>
                </a:tc>
                <a:tc>
                  <a:txBody>
                    <a:bodyPr/>
                    <a:lstStyle/>
                    <a:p>
                      <a:pPr marL="0" lvl="0" indent="0" algn="ctr" rtl="0">
                        <a:spcBef>
                          <a:spcPts val="0"/>
                        </a:spcBef>
                        <a:spcAft>
                          <a:spcPts val="0"/>
                        </a:spcAft>
                        <a:buNone/>
                      </a:pPr>
                      <a:r>
                        <a:rPr lang="en" sz="3200" b="0"/>
                        <a:t>4</a:t>
                      </a:r>
                      <a:endParaRPr sz="3200" b="0"/>
                    </a:p>
                  </a:txBody>
                  <a:tcPr marL="121868" marR="121868" marT="121868" marB="121868">
                    <a:solidFill>
                      <a:srgbClr val="D9EAD3"/>
                    </a:solid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r>
                        <a:rPr lang="en" sz="3200" b="0"/>
                        <a:t>5</a:t>
                      </a:r>
                      <a:endParaRPr sz="3200" b="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6</a:t>
                      </a:r>
                      <a:endParaRPr sz="3200" b="0" dirty="0"/>
                    </a:p>
                  </a:txBody>
                  <a:tcPr marL="121868" marR="121868" marT="121868" marB="121868">
                    <a:solidFill>
                      <a:srgbClr val="F4CCCC"/>
                    </a:solidFill>
                  </a:tcPr>
                </a:tc>
                <a:tc>
                  <a:txBody>
                    <a:bodyPr/>
                    <a:lstStyle/>
                    <a:p>
                      <a:pPr marL="0" lvl="0" indent="0" algn="ctr" rtl="0">
                        <a:spcBef>
                          <a:spcPts val="0"/>
                        </a:spcBef>
                        <a:spcAft>
                          <a:spcPts val="0"/>
                        </a:spcAft>
                        <a:buNone/>
                      </a:pPr>
                      <a:r>
                        <a:rPr lang="en" sz="3200" b="0" dirty="0"/>
                        <a:t>7</a:t>
                      </a:r>
                      <a:endParaRPr sz="3200" b="0" dirty="0"/>
                    </a:p>
                  </a:txBody>
                  <a:tcPr marL="121868" marR="121868" marT="121868" marB="121868">
                    <a:solidFill>
                      <a:srgbClr val="D9EAD3"/>
                    </a:solidFill>
                  </a:tcPr>
                </a:tc>
                <a:tc>
                  <a:txBody>
                    <a:bodyPr/>
                    <a:lstStyle/>
                    <a:p>
                      <a:pPr marL="0" lvl="0" indent="0" algn="ctr" rtl="0">
                        <a:spcBef>
                          <a:spcPts val="0"/>
                        </a:spcBef>
                        <a:spcAft>
                          <a:spcPts val="0"/>
                        </a:spcAft>
                        <a:buNone/>
                      </a:pPr>
                      <a:r>
                        <a:rPr lang="en" sz="3200" b="0" dirty="0"/>
                        <a:t>8</a:t>
                      </a:r>
                      <a:endParaRPr sz="3200" b="0" dirty="0"/>
                    </a:p>
                  </a:txBody>
                  <a:tcPr marL="121868" marR="121868" marT="121868" marB="121868">
                    <a:solidFill>
                      <a:srgbClr val="D9EAD3"/>
                    </a:solidFill>
                  </a:tcPr>
                </a:tc>
                <a:extLst>
                  <a:ext uri="{0D108BD9-81ED-4DB2-BD59-A6C34878D82A}">
                    <a16:rowId xmlns:a16="http://schemas.microsoft.com/office/drawing/2014/main" val="10001"/>
                  </a:ext>
                </a:extLst>
              </a:tr>
              <a:tr h="807623">
                <a:tc>
                  <a:txBody>
                    <a:bodyPr/>
                    <a:lstStyle/>
                    <a:p>
                      <a:pPr marL="0" lvl="0" indent="0" algn="ctr" rtl="0">
                        <a:spcBef>
                          <a:spcPts val="0"/>
                        </a:spcBef>
                        <a:spcAft>
                          <a:spcPts val="0"/>
                        </a:spcAft>
                        <a:buNone/>
                      </a:pPr>
                      <a:r>
                        <a:rPr lang="en" sz="3200" b="0" dirty="0"/>
                        <a:t>3</a:t>
                      </a:r>
                      <a:endParaRPr sz="3200" b="0" dirty="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dirty="0"/>
                        <a:t>2</a:t>
                      </a:r>
                      <a:endParaRPr sz="3200" b="0" dirty="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1</a:t>
                      </a:r>
                      <a:endParaRPr sz="3200" b="0"/>
                    </a:p>
                  </a:txBody>
                  <a:tcPr marL="121868" marR="121868" marT="121868" marB="121868">
                    <a:solidFill>
                      <a:srgbClr val="C9DAF8"/>
                    </a:solidFill>
                  </a:tcPr>
                </a:tc>
                <a:tc>
                  <a:txBody>
                    <a:bodyPr/>
                    <a:lstStyle/>
                    <a:p>
                      <a:pPr marL="0" lvl="0" indent="0" algn="ctr" rtl="0">
                        <a:spcBef>
                          <a:spcPts val="0"/>
                        </a:spcBef>
                        <a:spcAft>
                          <a:spcPts val="0"/>
                        </a:spcAft>
                        <a:buNone/>
                      </a:pPr>
                      <a:r>
                        <a:rPr lang="en" sz="3200" b="0" dirty="0"/>
                        <a:t>0</a:t>
                      </a:r>
                      <a:endParaRPr sz="3200" b="0" dirty="0"/>
                    </a:p>
                  </a:txBody>
                  <a:tcPr marL="121868" marR="121868" marT="121868" marB="121868">
                    <a:solidFill>
                      <a:srgbClr val="C9DAF8"/>
                    </a:solidFill>
                  </a:tcPr>
                </a:tc>
                <a:extLst>
                  <a:ext uri="{0D108BD9-81ED-4DB2-BD59-A6C34878D82A}">
                    <a16:rowId xmlns:a16="http://schemas.microsoft.com/office/drawing/2014/main" val="10002"/>
                  </a:ext>
                </a:extLst>
              </a:tr>
              <a:tr h="807623">
                <a:tc>
                  <a:txBody>
                    <a:bodyPr/>
                    <a:lstStyle/>
                    <a:p>
                      <a:pPr marL="0" lvl="0" indent="0" algn="ctr" rtl="0">
                        <a:spcBef>
                          <a:spcPts val="0"/>
                        </a:spcBef>
                        <a:spcAft>
                          <a:spcPts val="0"/>
                        </a:spcAft>
                        <a:buNone/>
                      </a:pPr>
                      <a:r>
                        <a:rPr lang="en" sz="3200" b="0"/>
                        <a:t>1</a:t>
                      </a:r>
                      <a:endParaRPr sz="3200" b="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2</a:t>
                      </a:r>
                      <a:endParaRPr sz="3200" b="0"/>
                    </a:p>
                  </a:txBody>
                  <a:tcPr marL="121868" marR="121868" marT="121868" marB="121868">
                    <a:solidFill>
                      <a:srgbClr val="FFF2CC"/>
                    </a:solidFill>
                  </a:tcPr>
                </a:tc>
                <a:tc>
                  <a:txBody>
                    <a:bodyPr/>
                    <a:lstStyle/>
                    <a:p>
                      <a:pPr marL="0" lvl="0" indent="0" algn="ctr" rtl="0">
                        <a:spcBef>
                          <a:spcPts val="0"/>
                        </a:spcBef>
                        <a:spcAft>
                          <a:spcPts val="0"/>
                        </a:spcAft>
                        <a:buNone/>
                      </a:pPr>
                      <a:r>
                        <a:rPr lang="en" sz="3200" b="0"/>
                        <a:t>3</a:t>
                      </a:r>
                      <a:endParaRPr sz="3200" b="0"/>
                    </a:p>
                  </a:txBody>
                  <a:tcPr marL="121868" marR="121868" marT="121868" marB="121868">
                    <a:solidFill>
                      <a:srgbClr val="C9DAF8"/>
                    </a:solidFill>
                  </a:tcPr>
                </a:tc>
                <a:tc>
                  <a:txBody>
                    <a:bodyPr/>
                    <a:lstStyle/>
                    <a:p>
                      <a:pPr marL="0" lvl="0" indent="0" algn="ctr" rtl="0">
                        <a:spcBef>
                          <a:spcPts val="0"/>
                        </a:spcBef>
                        <a:spcAft>
                          <a:spcPts val="0"/>
                        </a:spcAft>
                        <a:buNone/>
                      </a:pPr>
                      <a:r>
                        <a:rPr lang="en" sz="3200" b="0" dirty="0"/>
                        <a:t>4</a:t>
                      </a:r>
                      <a:endParaRPr sz="3200" b="0" dirty="0"/>
                    </a:p>
                  </a:txBody>
                  <a:tcPr marL="121868" marR="121868" marT="121868" marB="121868">
                    <a:solidFill>
                      <a:srgbClr val="C9DAF8"/>
                    </a:solidFill>
                  </a:tcPr>
                </a:tc>
                <a:extLst>
                  <a:ext uri="{0D108BD9-81ED-4DB2-BD59-A6C34878D82A}">
                    <a16:rowId xmlns:a16="http://schemas.microsoft.com/office/drawing/2014/main" val="10003"/>
                  </a:ext>
                </a:extLst>
              </a:tr>
            </a:tbl>
          </a:graphicData>
        </a:graphic>
      </p:graphicFrame>
      <p:cxnSp>
        <p:nvCxnSpPr>
          <p:cNvPr id="5" name="Google Shape;1128;p85">
            <a:extLst>
              <a:ext uri="{FF2B5EF4-FFF2-40B4-BE49-F238E27FC236}">
                <a16:creationId xmlns:a16="http://schemas.microsoft.com/office/drawing/2014/main" id="{3386F32E-5C05-C642-9E33-23F3D70FC104}"/>
              </a:ext>
            </a:extLst>
          </p:cNvPr>
          <p:cNvCxnSpPr>
            <a:cxnSpLocks/>
          </p:cNvCxnSpPr>
          <p:nvPr/>
        </p:nvCxnSpPr>
        <p:spPr>
          <a:xfrm>
            <a:off x="5255881" y="3605611"/>
            <a:ext cx="3126119" cy="0"/>
          </a:xfrm>
          <a:prstGeom prst="straightConnector1">
            <a:avLst/>
          </a:prstGeom>
          <a:noFill/>
          <a:ln w="1905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 name="Google Shape;1129;p85">
                <a:extLst>
                  <a:ext uri="{FF2B5EF4-FFF2-40B4-BE49-F238E27FC236}">
                    <a16:creationId xmlns:a16="http://schemas.microsoft.com/office/drawing/2014/main" id="{4FBD980A-987D-914A-8C83-64D8E890A800}"/>
                  </a:ext>
                </a:extLst>
              </p:cNvPr>
              <p:cNvSpPr txBox="1"/>
              <p:nvPr/>
            </p:nvSpPr>
            <p:spPr>
              <a:xfrm>
                <a:off x="5132679" y="2495334"/>
                <a:ext cx="3566671" cy="969348"/>
              </a:xfrm>
              <a:prstGeom prst="rect">
                <a:avLst/>
              </a:prstGeom>
              <a:noFill/>
              <a:ln>
                <a:noFill/>
              </a:ln>
            </p:spPr>
            <p:txBody>
              <a:bodyPr spcFirstLastPara="1" wrap="square" lIns="121868" tIns="121868" rIns="121868" bIns="121868" anchor="t" anchorCtr="0">
                <a:noAutofit/>
              </a:bodyPr>
              <a:lstStyle/>
              <a:p>
                <a:r>
                  <a:rPr lang="en-US" sz="2399" b="0" dirty="0"/>
                  <a:t>Max pooling with </a:t>
                </a:r>
                <a14:m>
                  <m:oMath xmlns:m="http://schemas.openxmlformats.org/officeDocument/2006/math">
                    <m:r>
                      <a:rPr lang="en-US" sz="2399" b="0" i="1" dirty="0" smtClean="0">
                        <a:latin typeface="Cambria Math" panose="02040503050406030204" pitchFamily="18" charset="0"/>
                      </a:rPr>
                      <m:t>2</m:t>
                    </m:r>
                    <m:r>
                      <a:rPr lang="en-US" sz="2399" b="0" i="1" dirty="0" smtClean="0">
                        <a:latin typeface="Cambria Math" panose="02040503050406030204" pitchFamily="18" charset="0"/>
                        <a:ea typeface="Cambria Math" panose="02040503050406030204" pitchFamily="18" charset="0"/>
                      </a:rPr>
                      <m:t>×</m:t>
                    </m:r>
                    <m:r>
                      <a:rPr lang="en-US" sz="2399" b="0" i="1" dirty="0" smtClean="0">
                        <a:latin typeface="Cambria Math" panose="02040503050406030204" pitchFamily="18" charset="0"/>
                      </a:rPr>
                      <m:t>2</m:t>
                    </m:r>
                  </m:oMath>
                </a14:m>
                <a:r>
                  <a:rPr lang="en-US" sz="2399" b="0" dirty="0"/>
                  <a:t> kernel size and stride 2</a:t>
                </a:r>
                <a:endParaRPr sz="2399" b="0" dirty="0"/>
              </a:p>
            </p:txBody>
          </p:sp>
        </mc:Choice>
        <mc:Fallback xmlns="">
          <p:sp>
            <p:nvSpPr>
              <p:cNvPr id="6" name="Google Shape;1129;p85">
                <a:extLst>
                  <a:ext uri="{FF2B5EF4-FFF2-40B4-BE49-F238E27FC236}">
                    <a16:creationId xmlns:a16="http://schemas.microsoft.com/office/drawing/2014/main" id="{4FBD980A-987D-914A-8C83-64D8E890A800}"/>
                  </a:ext>
                </a:extLst>
              </p:cNvPr>
              <p:cNvSpPr txBox="1">
                <a:spLocks noRot="1" noChangeAspect="1" noMove="1" noResize="1" noEditPoints="1" noAdjustHandles="1" noChangeArrowheads="1" noChangeShapeType="1" noTextEdit="1"/>
              </p:cNvSpPr>
              <p:nvPr/>
            </p:nvSpPr>
            <p:spPr>
              <a:xfrm>
                <a:off x="5132679" y="2495334"/>
                <a:ext cx="3566671" cy="969348"/>
              </a:xfrm>
              <a:prstGeom prst="rect">
                <a:avLst/>
              </a:prstGeom>
              <a:blipFill>
                <a:blip r:embed="rId2"/>
                <a:stretch>
                  <a:fillRect l="-1773" b="-5128"/>
                </a:stretch>
              </a:blipFill>
              <a:ln>
                <a:noFill/>
              </a:ln>
            </p:spPr>
            <p:txBody>
              <a:bodyPr/>
              <a:lstStyle/>
              <a:p>
                <a:r>
                  <a:rPr lang="en-US">
                    <a:noFill/>
                  </a:rPr>
                  <a:t> </a:t>
                </a:r>
              </a:p>
            </p:txBody>
          </p:sp>
        </mc:Fallback>
      </mc:AlternateContent>
      <p:graphicFrame>
        <p:nvGraphicFramePr>
          <p:cNvPr id="7" name="Google Shape;1130;p85">
            <a:extLst>
              <a:ext uri="{FF2B5EF4-FFF2-40B4-BE49-F238E27FC236}">
                <a16:creationId xmlns:a16="http://schemas.microsoft.com/office/drawing/2014/main" id="{0E90348C-174A-4A46-9476-D3B0720703ED}"/>
              </a:ext>
            </a:extLst>
          </p:cNvPr>
          <p:cNvGraphicFramePr/>
          <p:nvPr/>
        </p:nvGraphicFramePr>
        <p:xfrm>
          <a:off x="9079618" y="2746069"/>
          <a:ext cx="1615246" cy="1615246"/>
        </p:xfrm>
        <a:graphic>
          <a:graphicData uri="http://schemas.openxmlformats.org/drawingml/2006/table">
            <a:tbl>
              <a:tblPr>
                <a:noFill/>
              </a:tblPr>
              <a:tblGrid>
                <a:gridCol w="807623">
                  <a:extLst>
                    <a:ext uri="{9D8B030D-6E8A-4147-A177-3AD203B41FA5}">
                      <a16:colId xmlns:a16="http://schemas.microsoft.com/office/drawing/2014/main" val="20000"/>
                    </a:ext>
                  </a:extLst>
                </a:gridCol>
                <a:gridCol w="807623">
                  <a:extLst>
                    <a:ext uri="{9D8B030D-6E8A-4147-A177-3AD203B41FA5}">
                      <a16:colId xmlns:a16="http://schemas.microsoft.com/office/drawing/2014/main" val="20001"/>
                    </a:ext>
                  </a:extLst>
                </a:gridCol>
              </a:tblGrid>
              <a:tr h="807623">
                <a:tc>
                  <a:txBody>
                    <a:bodyPr/>
                    <a:lstStyle/>
                    <a:p>
                      <a:pPr marL="0" lvl="0" indent="0" algn="ctr" rtl="0">
                        <a:spcBef>
                          <a:spcPts val="0"/>
                        </a:spcBef>
                        <a:spcAft>
                          <a:spcPts val="0"/>
                        </a:spcAft>
                        <a:buNone/>
                      </a:pPr>
                      <a:r>
                        <a:rPr lang="en" sz="3200"/>
                        <a:t>6</a:t>
                      </a:r>
                      <a:endParaRPr sz="3200"/>
                    </a:p>
                  </a:txBody>
                  <a:tcPr marL="121868" marR="121868" marT="121868" marB="121868">
                    <a:solidFill>
                      <a:srgbClr val="F4CCCC"/>
                    </a:solidFill>
                  </a:tcPr>
                </a:tc>
                <a:tc>
                  <a:txBody>
                    <a:bodyPr/>
                    <a:lstStyle/>
                    <a:p>
                      <a:pPr marL="0" lvl="0" indent="0" algn="ctr" rtl="0">
                        <a:spcBef>
                          <a:spcPts val="0"/>
                        </a:spcBef>
                        <a:spcAft>
                          <a:spcPts val="0"/>
                        </a:spcAft>
                        <a:buNone/>
                      </a:pPr>
                      <a:r>
                        <a:rPr lang="en" sz="3200"/>
                        <a:t>8</a:t>
                      </a:r>
                      <a:endParaRPr sz="3200"/>
                    </a:p>
                  </a:txBody>
                  <a:tcPr marL="121868" marR="121868" marT="121868" marB="121868">
                    <a:solidFill>
                      <a:srgbClr val="D9EAD3"/>
                    </a:solidFill>
                  </a:tcPr>
                </a:tc>
                <a:extLst>
                  <a:ext uri="{0D108BD9-81ED-4DB2-BD59-A6C34878D82A}">
                    <a16:rowId xmlns:a16="http://schemas.microsoft.com/office/drawing/2014/main" val="10000"/>
                  </a:ext>
                </a:extLst>
              </a:tr>
              <a:tr h="807623">
                <a:tc>
                  <a:txBody>
                    <a:bodyPr/>
                    <a:lstStyle/>
                    <a:p>
                      <a:pPr marL="0" lvl="0" indent="0" algn="ctr" rtl="0">
                        <a:spcBef>
                          <a:spcPts val="0"/>
                        </a:spcBef>
                        <a:spcAft>
                          <a:spcPts val="0"/>
                        </a:spcAft>
                        <a:buNone/>
                      </a:pPr>
                      <a:r>
                        <a:rPr lang="en" sz="3200"/>
                        <a:t>3</a:t>
                      </a:r>
                      <a:endParaRPr sz="3200"/>
                    </a:p>
                  </a:txBody>
                  <a:tcPr marL="121868" marR="121868" marT="121868" marB="121868">
                    <a:solidFill>
                      <a:srgbClr val="FFF2CC"/>
                    </a:solidFill>
                  </a:tcPr>
                </a:tc>
                <a:tc>
                  <a:txBody>
                    <a:bodyPr/>
                    <a:lstStyle/>
                    <a:p>
                      <a:pPr marL="0" lvl="0" indent="0" algn="ctr" rtl="0">
                        <a:spcBef>
                          <a:spcPts val="0"/>
                        </a:spcBef>
                        <a:spcAft>
                          <a:spcPts val="0"/>
                        </a:spcAft>
                        <a:buNone/>
                      </a:pPr>
                      <a:r>
                        <a:rPr lang="en" sz="3200"/>
                        <a:t>4</a:t>
                      </a:r>
                      <a:endParaRPr sz="3200"/>
                    </a:p>
                  </a:txBody>
                  <a:tcPr marL="121868" marR="121868" marT="121868" marB="121868">
                    <a:solidFill>
                      <a:srgbClr val="C9DAF8"/>
                    </a:solidFill>
                  </a:tcPr>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DF395E92-604B-8A40-A2AB-56D68DEC0630}"/>
              </a:ext>
            </a:extLst>
          </p:cNvPr>
          <p:cNvSpPr txBox="1"/>
          <p:nvPr/>
        </p:nvSpPr>
        <p:spPr>
          <a:xfrm>
            <a:off x="10287000" y="6400800"/>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
        <p:nvSpPr>
          <p:cNvPr id="9" name="Google Shape;1129;p85">
            <a:extLst>
              <a:ext uri="{FF2B5EF4-FFF2-40B4-BE49-F238E27FC236}">
                <a16:creationId xmlns:a16="http://schemas.microsoft.com/office/drawing/2014/main" id="{24CB6DA0-66F0-954C-B440-6E699D558E47}"/>
              </a:ext>
            </a:extLst>
          </p:cNvPr>
          <p:cNvSpPr txBox="1"/>
          <p:nvPr/>
        </p:nvSpPr>
        <p:spPr>
          <a:xfrm>
            <a:off x="1353830" y="1345560"/>
            <a:ext cx="3566671" cy="969348"/>
          </a:xfrm>
          <a:prstGeom prst="rect">
            <a:avLst/>
          </a:prstGeom>
          <a:noFill/>
          <a:ln>
            <a:noFill/>
          </a:ln>
        </p:spPr>
        <p:txBody>
          <a:bodyPr spcFirstLastPara="1" wrap="square" lIns="121868" tIns="121868" rIns="121868" bIns="121868" anchor="t" anchorCtr="0">
            <a:noAutofit/>
          </a:bodyPr>
          <a:lstStyle/>
          <a:p>
            <a:pPr algn="ctr"/>
            <a:r>
              <a:rPr lang="en-US" sz="2399" b="0" dirty="0"/>
              <a:t>Single channel</a:t>
            </a:r>
            <a:endParaRPr sz="2399" b="0" dirty="0"/>
          </a:p>
        </p:txBody>
      </p:sp>
    </p:spTree>
    <p:extLst>
      <p:ext uri="{BB962C8B-B14F-4D97-AF65-F5344CB8AC3E}">
        <p14:creationId xmlns:p14="http://schemas.microsoft.com/office/powerpoint/2010/main" val="3165143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grpSp>
        <p:nvGrpSpPr>
          <p:cNvPr id="8" name="Group 7"/>
          <p:cNvGrpSpPr/>
          <p:nvPr/>
        </p:nvGrpSpPr>
        <p:grpSpPr>
          <a:xfrm>
            <a:off x="5181601" y="3276601"/>
            <a:ext cx="5313363" cy="3311121"/>
            <a:chOff x="77788" y="1524001"/>
            <a:chExt cx="8969375" cy="5589433"/>
          </a:xfrm>
        </p:grpSpPr>
        <p:pic>
          <p:nvPicPr>
            <p:cNvPr id="17" name="Picture 16" descr="filter_z2.png"/>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4953000" y="1524001"/>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8" name="Picture 1"/>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7788" y="3581400"/>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9" name="Picture 18" descr="filter_z1.png"/>
            <p:cNvPicPr>
              <a:picLocks noChangeAspect="1"/>
            </p:cNvPicPr>
            <p:nvPr/>
          </p:nvPicPr>
          <p:blipFill>
            <a:blip r:embed="rId4">
              <a:extLst>
                <a:ext uri="{28A0092B-C50C-407E-A947-70E740481C1C}">
                  <a14:useLocalDpi xmlns:a14="http://schemas.microsoft.com/office/drawing/2010/main" val="0"/>
                </a:ext>
              </a:extLst>
            </a:blip>
            <a:srcRect l="13812" t="8075" r="9827" b="11832"/>
            <a:stretch>
              <a:fillRect/>
            </a:stretch>
          </p:blipFill>
          <p:spPr bwMode="auto">
            <a:xfrm>
              <a:off x="4802189" y="3581400"/>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23" name="Rectangle 6"/>
            <p:cNvSpPr>
              <a:spLocks noChangeArrowheads="1"/>
            </p:cNvSpPr>
            <p:nvPr/>
          </p:nvSpPr>
          <p:spPr bwMode="auto">
            <a:xfrm>
              <a:off x="1676400" y="6334124"/>
              <a:ext cx="1467156" cy="77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dirty="0">
                  <a:latin typeface="+mn-lt"/>
                </a:rPr>
                <a:t>Input</a:t>
              </a:r>
            </a:p>
          </p:txBody>
        </p:sp>
        <p:sp>
          <p:nvSpPr>
            <p:cNvPr id="24" name="Rectangle 23"/>
            <p:cNvSpPr>
              <a:spLocks noChangeArrowheads="1"/>
            </p:cNvSpPr>
            <p:nvPr/>
          </p:nvSpPr>
          <p:spPr bwMode="auto">
            <a:xfrm>
              <a:off x="5350841" y="6324600"/>
              <a:ext cx="3258525" cy="77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dirty="0">
                  <a:latin typeface="+mn-lt"/>
                </a:rPr>
                <a:t>Feature Map</a:t>
              </a:r>
            </a:p>
          </p:txBody>
        </p:sp>
        <p:sp>
          <p:nvSpPr>
            <p:cNvPr id="25" name="Right Arrow 24"/>
            <p:cNvSpPr>
              <a:spLocks noChangeArrowheads="1"/>
            </p:cNvSpPr>
            <p:nvPr/>
          </p:nvSpPr>
          <p:spPr bwMode="auto">
            <a:xfrm>
              <a:off x="4268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cs typeface="+mn-cs"/>
              </a:endParaRPr>
            </a:p>
          </p:txBody>
        </p:sp>
        <p:sp>
          <p:nvSpPr>
            <p:cNvPr id="26" name="Right Arrow 25"/>
            <p:cNvSpPr>
              <a:spLocks noChangeArrowheads="1"/>
            </p:cNvSpPr>
            <p:nvPr/>
          </p:nvSpPr>
          <p:spPr bwMode="auto">
            <a:xfrm rot="19622137">
              <a:off x="4317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cs typeface="+mn-cs"/>
              </a:endParaRPr>
            </a:p>
          </p:txBody>
        </p:sp>
        <p:sp>
          <p:nvSpPr>
            <p:cNvPr id="27" name="Rectangle 26"/>
            <p:cNvSpPr/>
            <p:nvPr/>
          </p:nvSpPr>
          <p:spPr>
            <a:xfrm>
              <a:off x="4246475" y="3733801"/>
              <a:ext cx="204788" cy="1091041"/>
            </a:xfrm>
            <a:prstGeom prst="rect">
              <a:avLst/>
            </a:prstGeom>
          </p:spPr>
          <p:txBody>
            <a:bodyPr lIns="91430" tIns="45715" rIns="91430" bIns="45715">
              <a:spAutoFit/>
            </a:bodyPr>
            <a:lstStyle/>
            <a:p>
              <a:pPr>
                <a:defRPr/>
              </a:pPr>
              <a:r>
                <a:rPr lang="en-US" sz="1200" dirty="0"/>
                <a:t>...</a:t>
              </a:r>
            </a:p>
          </p:txBody>
        </p:sp>
      </p:grpSp>
      <p:sp>
        <p:nvSpPr>
          <p:cNvPr id="28" name="Title 1"/>
          <p:cNvSpPr>
            <a:spLocks noGrp="1"/>
          </p:cNvSpPr>
          <p:nvPr>
            <p:ph type="title"/>
          </p:nvPr>
        </p:nvSpPr>
        <p:spPr>
          <a:xfrm>
            <a:off x="2209800" y="0"/>
            <a:ext cx="8686800" cy="838200"/>
          </a:xfrm>
        </p:spPr>
        <p:txBody>
          <a:bodyPr/>
          <a:lstStyle/>
          <a:p>
            <a:r>
              <a:rPr lang="en-US" dirty="0">
                <a:solidFill>
                  <a:schemeClr val="tx1"/>
                </a:solidFill>
                <a:latin typeface="+mn-lt"/>
              </a:rPr>
              <a:t>Summary: CNN pipeline</a:t>
            </a:r>
          </a:p>
        </p:txBody>
      </p:sp>
      <p:sp>
        <p:nvSpPr>
          <p:cNvPr id="2" name="TextBox 1"/>
          <p:cNvSpPr txBox="1"/>
          <p:nvPr/>
        </p:nvSpPr>
        <p:spPr>
          <a:xfrm>
            <a:off x="1575190" y="6477001"/>
            <a:ext cx="2463410" cy="307777"/>
          </a:xfrm>
          <a:prstGeom prst="rect">
            <a:avLst/>
          </a:prstGeom>
          <a:noFill/>
        </p:spPr>
        <p:txBody>
          <a:bodyPr wrap="none" rtlCol="0">
            <a:spAutoFit/>
          </a:bodyPr>
          <a:lstStyle/>
          <a:p>
            <a:r>
              <a:rPr lang="en-US" sz="1400" b="0" dirty="0"/>
              <a:t>Source: R. Fergus, Y. </a:t>
            </a:r>
            <a:r>
              <a:rPr lang="en-US" sz="1400" b="0" dirty="0" err="1"/>
              <a:t>LeCun</a:t>
            </a:r>
            <a:endParaRPr lang="en-US" sz="1400" b="0" dirty="0"/>
          </a:p>
        </p:txBody>
      </p:sp>
    </p:spTree>
    <p:extLst>
      <p:ext uri="{BB962C8B-B14F-4D97-AF65-F5344CB8AC3E}">
        <p14:creationId xmlns:p14="http://schemas.microsoft.com/office/powerpoint/2010/main" val="1277869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29" name="Title 1"/>
          <p:cNvSpPr>
            <a:spLocks noGrp="1"/>
          </p:cNvSpPr>
          <p:nvPr>
            <p:ph type="title"/>
          </p:nvPr>
        </p:nvSpPr>
        <p:spPr>
          <a:xfrm>
            <a:off x="2209800" y="0"/>
            <a:ext cx="8686800" cy="838200"/>
          </a:xfrm>
        </p:spPr>
        <p:txBody>
          <a:bodyPr/>
          <a:lstStyle/>
          <a:p>
            <a:r>
              <a:rPr lang="en-US" dirty="0">
                <a:solidFill>
                  <a:schemeClr val="tx1"/>
                </a:solidFill>
              </a:rPr>
              <a:t>Summary: CNN pipeline</a:t>
            </a:r>
            <a:endParaRPr lang="en-US" dirty="0">
              <a:solidFill>
                <a:schemeClr val="tx1"/>
              </a:solidFill>
              <a:latin typeface="+mn-lt"/>
            </a:endParaRPr>
          </a:p>
        </p:txBody>
      </p:sp>
      <p:sp>
        <p:nvSpPr>
          <p:cNvPr id="16" name="TextBox 15"/>
          <p:cNvSpPr txBox="1"/>
          <p:nvPr/>
        </p:nvSpPr>
        <p:spPr>
          <a:xfrm>
            <a:off x="1575190" y="6477001"/>
            <a:ext cx="2463410" cy="307777"/>
          </a:xfrm>
          <a:prstGeom prst="rect">
            <a:avLst/>
          </a:prstGeom>
          <a:noFill/>
        </p:spPr>
        <p:txBody>
          <a:bodyPr wrap="none" rtlCol="0">
            <a:spAutoFit/>
          </a:bodyPr>
          <a:lstStyle/>
          <a:p>
            <a:r>
              <a:rPr lang="en-US" sz="1400" b="0" dirty="0"/>
              <a:t>Source: R. Fergus, Y. </a:t>
            </a:r>
            <a:r>
              <a:rPr lang="en-US" sz="1400" b="0" dirty="0" err="1"/>
              <a:t>LeCun</a:t>
            </a:r>
            <a:endParaRPr lang="en-US" sz="1400" b="0" dirty="0"/>
          </a:p>
        </p:txBody>
      </p:sp>
      <p:pic>
        <p:nvPicPr>
          <p:cNvPr id="18" name="Picture 17">
            <a:extLst>
              <a:ext uri="{FF2B5EF4-FFF2-40B4-BE49-F238E27FC236}">
                <a16:creationId xmlns:a16="http://schemas.microsoft.com/office/drawing/2014/main" id="{A638C734-633B-4043-A2A6-4B9F5A03E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149" y="1419898"/>
            <a:ext cx="4109653" cy="1399503"/>
          </a:xfrm>
          <a:prstGeom prst="rect">
            <a:avLst/>
          </a:prstGeom>
        </p:spPr>
      </p:pic>
      <p:pic>
        <p:nvPicPr>
          <p:cNvPr id="19" name="Picture 18">
            <a:extLst>
              <a:ext uri="{FF2B5EF4-FFF2-40B4-BE49-F238E27FC236}">
                <a16:creationId xmlns:a16="http://schemas.microsoft.com/office/drawing/2014/main" id="{5CA7D4BF-E2A4-C24D-8FEE-821D5F541C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635" y="2981222"/>
            <a:ext cx="4099946" cy="1514578"/>
          </a:xfrm>
          <a:prstGeom prst="rect">
            <a:avLst/>
          </a:prstGeom>
        </p:spPr>
      </p:pic>
      <p:pic>
        <p:nvPicPr>
          <p:cNvPr id="21" name="Picture 20">
            <a:extLst>
              <a:ext uri="{FF2B5EF4-FFF2-40B4-BE49-F238E27FC236}">
                <a16:creationId xmlns:a16="http://schemas.microsoft.com/office/drawing/2014/main" id="{D6895A96-A630-5642-A3D3-19427B4C5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572000"/>
            <a:ext cx="4203136" cy="1600200"/>
          </a:xfrm>
          <a:prstGeom prst="rect">
            <a:avLst/>
          </a:prstGeom>
        </p:spPr>
      </p:pic>
      <p:sp>
        <p:nvSpPr>
          <p:cNvPr id="22" name="TextBox 21">
            <a:extLst>
              <a:ext uri="{FF2B5EF4-FFF2-40B4-BE49-F238E27FC236}">
                <a16:creationId xmlns:a16="http://schemas.microsoft.com/office/drawing/2014/main" id="{2BCEAB73-DE5E-B046-ABF5-875138EF05BA}"/>
              </a:ext>
            </a:extLst>
          </p:cNvPr>
          <p:cNvSpPr txBox="1"/>
          <p:nvPr/>
        </p:nvSpPr>
        <p:spPr>
          <a:xfrm>
            <a:off x="8677755" y="6550224"/>
            <a:ext cx="1975221" cy="307777"/>
          </a:xfrm>
          <a:prstGeom prst="rect">
            <a:avLst/>
          </a:prstGeom>
          <a:noFill/>
        </p:spPr>
        <p:txBody>
          <a:bodyPr wrap="none" rtlCol="0">
            <a:spAutoFit/>
          </a:bodyPr>
          <a:lstStyle/>
          <a:p>
            <a:r>
              <a:rPr lang="en-US" sz="1400" b="0" dirty="0"/>
              <a:t>Source: </a:t>
            </a:r>
            <a:r>
              <a:rPr lang="en-US" sz="1400" b="0" dirty="0">
                <a:hlinkClick r:id="rId5"/>
              </a:rPr>
              <a:t>Stanford 231n</a:t>
            </a:r>
            <a:endParaRPr lang="en-US" sz="1400" b="0" dirty="0"/>
          </a:p>
        </p:txBody>
      </p:sp>
    </p:spTree>
    <p:extLst>
      <p:ext uri="{BB962C8B-B14F-4D97-AF65-F5344CB8AC3E}">
        <p14:creationId xmlns:p14="http://schemas.microsoft.com/office/powerpoint/2010/main" val="168759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b="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b="0">
              <a:solidFill>
                <a:schemeClr val="tx1"/>
              </a:solidFill>
            </a:endParaRPr>
          </a:p>
        </p:txBody>
      </p:sp>
      <p:pic>
        <p:nvPicPr>
          <p:cNvPr id="17" name="Picture 16" descr="norm.png"/>
          <p:cNvPicPr>
            <a:picLocks noChangeAspect="1"/>
          </p:cNvPicPr>
          <p:nvPr/>
        </p:nvPicPr>
        <p:blipFill rotWithShape="1">
          <a:blip r:embed="rId2">
            <a:extLst>
              <a:ext uri="{28A0092B-C50C-407E-A947-70E740481C1C}">
                <a14:useLocalDpi xmlns:a14="http://schemas.microsoft.com/office/drawing/2010/main" val="0"/>
              </a:ext>
            </a:extLst>
          </a:blip>
          <a:srcRect l="13144" t="14581" r="48195" b="51794"/>
          <a:stretch/>
        </p:blipFill>
        <p:spPr>
          <a:xfrm>
            <a:off x="4953000" y="2323449"/>
            <a:ext cx="3581400" cy="2334791"/>
          </a:xfrm>
          <a:prstGeom prst="rect">
            <a:avLst/>
          </a:prstGeom>
        </p:spPr>
      </p:pic>
      <p:sp>
        <p:nvSpPr>
          <p:cNvPr id="27" name="Rectangle 26"/>
          <p:cNvSpPr/>
          <p:nvPr/>
        </p:nvSpPr>
        <p:spPr>
          <a:xfrm>
            <a:off x="5029199" y="2399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bg1"/>
              </a:solidFill>
            </a:endParaRPr>
          </a:p>
        </p:txBody>
      </p:sp>
      <p:sp>
        <p:nvSpPr>
          <p:cNvPr id="29" name="Rectangle 28"/>
          <p:cNvSpPr/>
          <p:nvPr/>
        </p:nvSpPr>
        <p:spPr>
          <a:xfrm>
            <a:off x="5410199" y="2399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bg1"/>
              </a:solidFill>
            </a:endParaRPr>
          </a:p>
        </p:txBody>
      </p:sp>
      <p:sp>
        <p:nvSpPr>
          <p:cNvPr id="30" name="Rectangle 29"/>
          <p:cNvSpPr/>
          <p:nvPr/>
        </p:nvSpPr>
        <p:spPr>
          <a:xfrm>
            <a:off x="5029199" y="2780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tx1"/>
              </a:solidFill>
            </a:endParaRPr>
          </a:p>
        </p:txBody>
      </p:sp>
      <p:sp>
        <p:nvSpPr>
          <p:cNvPr id="31" name="Rectangle 30"/>
          <p:cNvSpPr/>
          <p:nvPr/>
        </p:nvSpPr>
        <p:spPr>
          <a:xfrm>
            <a:off x="5410199" y="2780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tx1"/>
              </a:solidFill>
            </a:endParaRPr>
          </a:p>
        </p:txBody>
      </p:sp>
      <p:sp>
        <p:nvSpPr>
          <p:cNvPr id="33" name="Rectangle 32"/>
          <p:cNvSpPr/>
          <p:nvPr/>
        </p:nvSpPr>
        <p:spPr>
          <a:xfrm>
            <a:off x="8382000" y="2017704"/>
            <a:ext cx="2057400" cy="954097"/>
          </a:xfrm>
          <a:prstGeom prst="rect">
            <a:avLst/>
          </a:prstGeom>
        </p:spPr>
        <p:txBody>
          <a:bodyPr wrap="square" lIns="91430" tIns="45715" rIns="91430" bIns="45715">
            <a:spAutoFit/>
          </a:bodyPr>
          <a:lstStyle/>
          <a:p>
            <a:pPr lvl="1" algn="ctr" eaLnBrk="0" hangingPunct="0">
              <a:spcBef>
                <a:spcPct val="20000"/>
              </a:spcBef>
            </a:pPr>
            <a:r>
              <a:rPr lang="en-US" sz="2800" dirty="0">
                <a:latin typeface="+mn-lt"/>
                <a:cs typeface="+mn-cs"/>
              </a:rPr>
              <a:t>Max</a:t>
            </a:r>
            <a:br>
              <a:rPr lang="en-US" sz="2800" dirty="0">
                <a:latin typeface="+mn-lt"/>
                <a:cs typeface="+mn-cs"/>
              </a:rPr>
            </a:br>
            <a:r>
              <a:rPr lang="en-US" sz="2800" dirty="0">
                <a:latin typeface="+mn-lt"/>
                <a:cs typeface="+mn-cs"/>
              </a:rPr>
              <a:t>(or </a:t>
            </a:r>
            <a:r>
              <a:rPr lang="en-US" sz="2800" dirty="0" err="1">
                <a:latin typeface="+mn-lt"/>
                <a:cs typeface="+mn-cs"/>
              </a:rPr>
              <a:t>Avg</a:t>
            </a:r>
            <a:r>
              <a:rPr lang="en-US" sz="2800" dirty="0">
                <a:latin typeface="+mn-lt"/>
                <a:cs typeface="+mn-cs"/>
              </a:rPr>
              <a:t>)</a:t>
            </a:r>
          </a:p>
        </p:txBody>
      </p:sp>
      <p:pic>
        <p:nvPicPr>
          <p:cNvPr id="35" name="Picture 34" descr="max_pool.png"/>
          <p:cNvPicPr>
            <a:picLocks noChangeAspect="1"/>
          </p:cNvPicPr>
          <p:nvPr/>
        </p:nvPicPr>
        <p:blipFill rotWithShape="1">
          <a:blip r:embed="rId3">
            <a:extLst>
              <a:ext uri="{28A0092B-C50C-407E-A947-70E740481C1C}">
                <a14:useLocalDpi xmlns:a14="http://schemas.microsoft.com/office/drawing/2010/main" val="0"/>
              </a:ext>
            </a:extLst>
          </a:blip>
          <a:srcRect l="13302" t="14319" r="9186" b="17450"/>
          <a:stretch/>
        </p:blipFill>
        <p:spPr>
          <a:xfrm>
            <a:off x="8686800" y="3000373"/>
            <a:ext cx="1910468" cy="1260542"/>
          </a:xfrm>
          <a:prstGeom prst="rect">
            <a:avLst/>
          </a:prstGeom>
          <a:ln>
            <a:solidFill>
              <a:schemeClr val="bg1"/>
            </a:solidFill>
          </a:ln>
        </p:spPr>
      </p:pic>
      <p:sp>
        <p:nvSpPr>
          <p:cNvPr id="36" name="Title 1"/>
          <p:cNvSpPr>
            <a:spLocks noGrp="1"/>
          </p:cNvSpPr>
          <p:nvPr>
            <p:ph type="title"/>
          </p:nvPr>
        </p:nvSpPr>
        <p:spPr>
          <a:xfrm>
            <a:off x="2209800" y="0"/>
            <a:ext cx="8686800" cy="838200"/>
          </a:xfrm>
        </p:spPr>
        <p:txBody>
          <a:bodyPr/>
          <a:lstStyle/>
          <a:p>
            <a:r>
              <a:rPr lang="en-US" dirty="0">
                <a:solidFill>
                  <a:schemeClr val="tx1"/>
                </a:solidFill>
              </a:rPr>
              <a:t>Summary: CNN pipeline</a:t>
            </a:r>
            <a:endParaRPr lang="en-US" dirty="0">
              <a:solidFill>
                <a:schemeClr val="tx1"/>
              </a:solidFill>
              <a:latin typeface="+mn-lt"/>
            </a:endParaRPr>
          </a:p>
        </p:txBody>
      </p:sp>
      <p:sp>
        <p:nvSpPr>
          <p:cNvPr id="21" name="TextBox 20"/>
          <p:cNvSpPr txBox="1"/>
          <p:nvPr/>
        </p:nvSpPr>
        <p:spPr>
          <a:xfrm>
            <a:off x="1575190" y="6477001"/>
            <a:ext cx="2463410" cy="307777"/>
          </a:xfrm>
          <a:prstGeom prst="rect">
            <a:avLst/>
          </a:prstGeom>
          <a:noFill/>
        </p:spPr>
        <p:txBody>
          <a:bodyPr wrap="none" rtlCol="0">
            <a:spAutoFit/>
          </a:bodyPr>
          <a:lstStyle/>
          <a:p>
            <a:r>
              <a:rPr lang="en-US" sz="1400" b="0" dirty="0"/>
              <a:t>Source: R. Fergus, Y. </a:t>
            </a:r>
            <a:r>
              <a:rPr lang="en-US" sz="1400" b="0" dirty="0" err="1"/>
              <a:t>LeCun</a:t>
            </a:r>
            <a:endParaRPr lang="en-US" sz="1400" b="0" dirty="0"/>
          </a:p>
        </p:txBody>
      </p:sp>
    </p:spTree>
    <p:extLst>
      <p:ext uri="{BB962C8B-B14F-4D97-AF65-F5344CB8AC3E}">
        <p14:creationId xmlns:p14="http://schemas.microsoft.com/office/powerpoint/2010/main" val="165909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design a neural network for images</a:t>
            </a:r>
          </a:p>
        </p:txBody>
      </p:sp>
      <p:sp>
        <p:nvSpPr>
          <p:cNvPr id="3" name="Content Placeholder 2"/>
          <p:cNvSpPr>
            <a:spLocks noGrp="1"/>
          </p:cNvSpPr>
          <p:nvPr>
            <p:ph idx="1"/>
          </p:nvPr>
        </p:nvSpPr>
        <p:spPr>
          <a:xfrm>
            <a:off x="6248401" y="2971800"/>
            <a:ext cx="5638799" cy="2438399"/>
          </a:xfrm>
        </p:spPr>
        <p:txBody>
          <a:bodyPr/>
          <a:lstStyle/>
          <a:p>
            <a:pPr marL="457200" indent="-457200">
              <a:buFont typeface="Arial" panose="020B0604020202020204" pitchFamily="34" charset="0"/>
              <a:buChar char="•"/>
            </a:pPr>
            <a:r>
              <a:rPr lang="en-US" sz="2400" dirty="0"/>
              <a:t>This kind of design is known as </a:t>
            </a:r>
            <a:r>
              <a:rPr lang="en-US" sz="2400" i="1" dirty="0"/>
              <a:t>multi-layer perceptron</a:t>
            </a:r>
            <a:r>
              <a:rPr lang="en-US" sz="2400" dirty="0"/>
              <a:t> (MLP)</a:t>
            </a:r>
          </a:p>
        </p:txBody>
      </p:sp>
      <p:sp>
        <p:nvSpPr>
          <p:cNvPr id="4" name="Cube 3"/>
          <p:cNvSpPr/>
          <p:nvPr/>
        </p:nvSpPr>
        <p:spPr bwMode="auto">
          <a:xfrm>
            <a:off x="14478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0" name="Straight Connector 9"/>
          <p:cNvCxnSpPr/>
          <p:nvPr/>
        </p:nvCxnSpPr>
        <p:spPr bwMode="auto">
          <a:xfrm>
            <a:off x="3046294" y="2362201"/>
            <a:ext cx="1906707" cy="19005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750893" y="3733800"/>
            <a:ext cx="3048000" cy="685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1674694" y="4643736"/>
            <a:ext cx="3125907" cy="10712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a:off x="3046294" y="4343401"/>
            <a:ext cx="1754307" cy="18013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4800600" y="4262735"/>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6800" y="5939136"/>
            <a:ext cx="1022936" cy="461665"/>
          </a:xfrm>
          <a:prstGeom prst="rect">
            <a:avLst/>
          </a:prstGeom>
          <a:noFill/>
        </p:spPr>
        <p:txBody>
          <a:bodyPr wrap="none" rtlCol="0">
            <a:spAutoFit/>
          </a:bodyPr>
          <a:lstStyle/>
          <a:p>
            <a:r>
              <a:rPr lang="en-US" b="0" dirty="0"/>
              <a:t>image</a:t>
            </a:r>
          </a:p>
        </p:txBody>
      </p:sp>
      <p:sp>
        <p:nvSpPr>
          <p:cNvPr id="34" name="TextBox 33"/>
          <p:cNvSpPr txBox="1"/>
          <p:nvPr/>
        </p:nvSpPr>
        <p:spPr>
          <a:xfrm>
            <a:off x="3668700" y="5943601"/>
            <a:ext cx="2427299" cy="830997"/>
          </a:xfrm>
          <a:prstGeom prst="rect">
            <a:avLst/>
          </a:prstGeom>
          <a:noFill/>
        </p:spPr>
        <p:txBody>
          <a:bodyPr wrap="square" rtlCol="0">
            <a:spAutoFit/>
          </a:bodyPr>
          <a:lstStyle/>
          <a:p>
            <a:pPr algn="ctr"/>
            <a:r>
              <a:rPr lang="en-US" b="0" dirty="0"/>
              <a:t>Fully connected layer</a:t>
            </a:r>
          </a:p>
        </p:txBody>
      </p:sp>
      <p:sp>
        <p:nvSpPr>
          <p:cNvPr id="24" name="Cube 23"/>
          <p:cNvSpPr/>
          <p:nvPr/>
        </p:nvSpPr>
        <p:spPr bwMode="auto">
          <a:xfrm>
            <a:off x="4798893" y="34290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5" name="Straight Connector 24"/>
          <p:cNvCxnSpPr/>
          <p:nvPr/>
        </p:nvCxnSpPr>
        <p:spPr bwMode="auto">
          <a:xfrm>
            <a:off x="3046294" y="2362201"/>
            <a:ext cx="1906707" cy="10623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V="1">
            <a:off x="1750893" y="3581400"/>
            <a:ext cx="30480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1750894" y="3805536"/>
            <a:ext cx="3049707" cy="1909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3046294" y="3685338"/>
            <a:ext cx="1754307" cy="65806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6" name="Picture 35"/>
          <p:cNvPicPr>
            <a:picLocks noChangeAspect="1"/>
          </p:cNvPicPr>
          <p:nvPr/>
        </p:nvPicPr>
        <p:blipFill>
          <a:blip r:embed="rId2"/>
          <a:stretch>
            <a:fillRect/>
          </a:stretch>
        </p:blipFill>
        <p:spPr>
          <a:xfrm>
            <a:off x="6629401" y="1143001"/>
            <a:ext cx="3530325" cy="1758859"/>
          </a:xfrm>
          <a:prstGeom prst="rect">
            <a:avLst/>
          </a:prstGeom>
        </p:spPr>
      </p:pic>
    </p:spTree>
    <p:extLst>
      <p:ext uri="{BB962C8B-B14F-4D97-AF65-F5344CB8AC3E}">
        <p14:creationId xmlns:p14="http://schemas.microsoft.com/office/powerpoint/2010/main" val="22645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34" grpId="0"/>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CNN pipeline</a:t>
            </a:r>
          </a:p>
        </p:txBody>
      </p:sp>
      <p:sp>
        <p:nvSpPr>
          <p:cNvPr id="5" name="Rectangle 4"/>
          <p:cNvSpPr/>
          <p:nvPr/>
        </p:nvSpPr>
        <p:spPr bwMode="auto">
          <a:xfrm>
            <a:off x="5181600" y="2450592"/>
            <a:ext cx="44196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524000" y="1524001"/>
            <a:ext cx="9144000" cy="2488483"/>
          </a:xfrm>
          <a:prstGeom prst="rect">
            <a:avLst/>
          </a:prstGeom>
        </p:spPr>
      </p:pic>
      <p:sp>
        <p:nvSpPr>
          <p:cNvPr id="8" name="TextBox 7"/>
          <p:cNvSpPr txBox="1"/>
          <p:nvPr/>
        </p:nvSpPr>
        <p:spPr>
          <a:xfrm>
            <a:off x="7467601" y="4400551"/>
            <a:ext cx="2151701" cy="461665"/>
          </a:xfrm>
          <a:prstGeom prst="rect">
            <a:avLst/>
          </a:prstGeom>
          <a:noFill/>
        </p:spPr>
        <p:txBody>
          <a:bodyPr wrap="none" rtlCol="0">
            <a:spAutoFit/>
          </a:bodyPr>
          <a:lstStyle/>
          <a:p>
            <a:r>
              <a:rPr lang="en-US" b="0" dirty="0" err="1"/>
              <a:t>Softmax</a:t>
            </a:r>
            <a:r>
              <a:rPr lang="en-US" b="0" dirty="0"/>
              <a:t> layer:</a:t>
            </a:r>
          </a:p>
        </p:txBody>
      </p:sp>
      <p:cxnSp>
        <p:nvCxnSpPr>
          <p:cNvPr id="10" name="Curved Connector 9"/>
          <p:cNvCxnSpPr>
            <a:stCxn id="8" idx="3"/>
          </p:cNvCxnSpPr>
          <p:nvPr/>
        </p:nvCxnSpPr>
        <p:spPr bwMode="auto">
          <a:xfrm flipH="1" flipV="1">
            <a:off x="9448801" y="3276601"/>
            <a:ext cx="170501" cy="1354783"/>
          </a:xfrm>
          <a:prstGeom prst="curvedConnector4">
            <a:avLst>
              <a:gd name="adj1" fmla="val -134075"/>
              <a:gd name="adj2" fmla="val 58519"/>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894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92F5F3-FDCD-0347-854E-56E7F0CB5AFA}"/>
              </a:ext>
            </a:extLst>
          </p:cNvPr>
          <p:cNvSpPr txBox="1"/>
          <p:nvPr/>
        </p:nvSpPr>
        <p:spPr>
          <a:xfrm>
            <a:off x="7132233" y="1868259"/>
            <a:ext cx="984565" cy="523220"/>
          </a:xfrm>
          <a:prstGeom prst="rect">
            <a:avLst/>
          </a:prstGeom>
          <a:noFill/>
        </p:spPr>
        <p:txBody>
          <a:bodyPr wrap="none" rtlCol="0">
            <a:spAutoFit/>
          </a:bodyPr>
          <a:lstStyle/>
          <a:p>
            <a:r>
              <a:rPr lang="en-US" sz="2800" b="0" dirty="0"/>
              <a:t>Input</a:t>
            </a:r>
          </a:p>
        </p:txBody>
      </p:sp>
      <p:sp>
        <p:nvSpPr>
          <p:cNvPr id="18" name="TextBox 17">
            <a:extLst>
              <a:ext uri="{FF2B5EF4-FFF2-40B4-BE49-F238E27FC236}">
                <a16:creationId xmlns:a16="http://schemas.microsoft.com/office/drawing/2014/main" id="{1963FB5F-06E9-F540-B763-A5916514F1A0}"/>
              </a:ext>
            </a:extLst>
          </p:cNvPr>
          <p:cNvSpPr txBox="1"/>
          <p:nvPr/>
        </p:nvSpPr>
        <p:spPr>
          <a:xfrm>
            <a:off x="9029464" y="5340105"/>
            <a:ext cx="3180679" cy="461665"/>
          </a:xfrm>
          <a:prstGeom prst="rect">
            <a:avLst/>
          </a:prstGeom>
          <a:noFill/>
        </p:spPr>
        <p:txBody>
          <a:bodyPr wrap="none" rtlCol="0">
            <a:spAutoFit/>
          </a:bodyPr>
          <a:lstStyle/>
          <a:p>
            <a:r>
              <a:rPr lang="en-US" b="0" dirty="0"/>
              <a:t>Receptive field size: 3</a:t>
            </a:r>
          </a:p>
        </p:txBody>
      </p:sp>
      <p:sp>
        <p:nvSpPr>
          <p:cNvPr id="58" name="TextBox 57">
            <a:extLst>
              <a:ext uri="{FF2B5EF4-FFF2-40B4-BE49-F238E27FC236}">
                <a16:creationId xmlns:a16="http://schemas.microsoft.com/office/drawing/2014/main" id="{3C69D8AF-89A8-3B4C-B74D-52FF2DD35224}"/>
              </a:ext>
            </a:extLst>
          </p:cNvPr>
          <p:cNvSpPr txBox="1"/>
          <p:nvPr/>
        </p:nvSpPr>
        <p:spPr>
          <a:xfrm>
            <a:off x="694354" y="2396322"/>
            <a:ext cx="4898146" cy="2677656"/>
          </a:xfrm>
          <a:prstGeom prst="rect">
            <a:avLst/>
          </a:prstGeom>
          <a:noFill/>
        </p:spPr>
        <p:txBody>
          <a:bodyPr wrap="square" rtlCol="0">
            <a:spAutoFit/>
          </a:bodyPr>
          <a:lstStyle/>
          <a:p>
            <a:r>
              <a:rPr lang="en-US" sz="2800" b="0" dirty="0"/>
              <a:t>The </a:t>
            </a:r>
            <a:r>
              <a:rPr lang="en-US" sz="2800" b="0" i="1" dirty="0"/>
              <a:t>receptive field </a:t>
            </a:r>
            <a:r>
              <a:rPr lang="en-US" sz="2800" b="0" dirty="0"/>
              <a:t>of a unit is the region of the input feature map whose values contribute to the response of that unit (either in the previous layer or in the initial image) </a:t>
            </a:r>
          </a:p>
        </p:txBody>
      </p:sp>
      <p:sp>
        <p:nvSpPr>
          <p:cNvPr id="61" name="Rectangle 60">
            <a:extLst>
              <a:ext uri="{FF2B5EF4-FFF2-40B4-BE49-F238E27FC236}">
                <a16:creationId xmlns:a16="http://schemas.microsoft.com/office/drawing/2014/main" id="{2369EC3C-E507-7B49-B4B1-07FDACA9BA3D}"/>
              </a:ext>
            </a:extLst>
          </p:cNvPr>
          <p:cNvSpPr/>
          <p:nvPr/>
        </p:nvSpPr>
        <p:spPr>
          <a:xfrm>
            <a:off x="7042152" y="993405"/>
            <a:ext cx="4243469" cy="523220"/>
          </a:xfrm>
          <a:prstGeom prst="rect">
            <a:avLst/>
          </a:prstGeom>
        </p:spPr>
        <p:txBody>
          <a:bodyPr wrap="none">
            <a:spAutoFit/>
          </a:bodyPr>
          <a:lstStyle/>
          <a:p>
            <a:r>
              <a:rPr lang="en-US" sz="2800" b="0" dirty="0"/>
              <a:t>3x3 convolutions, stride 1</a:t>
            </a:r>
          </a:p>
        </p:txBody>
      </p:sp>
    </p:spTree>
    <p:extLst>
      <p:ext uri="{BB962C8B-B14F-4D97-AF65-F5344CB8AC3E}">
        <p14:creationId xmlns:p14="http://schemas.microsoft.com/office/powerpoint/2010/main" val="15574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06540" y="3192255"/>
            <a:ext cx="386387" cy="42194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1" name="Rectangle 20"/>
          <p:cNvSpPr/>
          <p:nvPr/>
        </p:nvSpPr>
        <p:spPr>
          <a:xfrm>
            <a:off x="7713178" y="3927711"/>
            <a:ext cx="389106" cy="429195"/>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0" name="Google Shape;743;p54">
            <a:extLst>
              <a:ext uri="{FF2B5EF4-FFF2-40B4-BE49-F238E27FC236}">
                <a16:creationId xmlns:a16="http://schemas.microsoft.com/office/drawing/2014/main" id="{0A9A237A-1981-6248-9A06-E6B481A4E9E9}"/>
              </a:ext>
            </a:extLst>
          </p:cNvPr>
          <p:cNvGraphicFramePr/>
          <p:nvPr/>
        </p:nvGraphicFramePr>
        <p:xfrm>
          <a:off x="3292882" y="2549114"/>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41" name="TextBox 40">
            <a:extLst>
              <a:ext uri="{FF2B5EF4-FFF2-40B4-BE49-F238E27FC236}">
                <a16:creationId xmlns:a16="http://schemas.microsoft.com/office/drawing/2014/main" id="{EA92F5F3-FDCD-0347-854E-56E7F0CB5AFA}"/>
              </a:ext>
            </a:extLst>
          </p:cNvPr>
          <p:cNvSpPr txBox="1"/>
          <p:nvPr/>
        </p:nvSpPr>
        <p:spPr>
          <a:xfrm>
            <a:off x="4092370" y="1911241"/>
            <a:ext cx="984565" cy="523220"/>
          </a:xfrm>
          <a:prstGeom prst="rect">
            <a:avLst/>
          </a:prstGeom>
          <a:noFill/>
        </p:spPr>
        <p:txBody>
          <a:bodyPr wrap="none" rtlCol="0">
            <a:spAutoFit/>
          </a:bodyPr>
          <a:lstStyle/>
          <a:p>
            <a:r>
              <a:rPr lang="en-US" sz="2800" b="0" dirty="0"/>
              <a:t>Input</a:t>
            </a:r>
          </a:p>
        </p:txBody>
      </p:sp>
      <p:cxnSp>
        <p:nvCxnSpPr>
          <p:cNvPr id="42" name="Straight Connector 41">
            <a:extLst>
              <a:ext uri="{FF2B5EF4-FFF2-40B4-BE49-F238E27FC236}">
                <a16:creationId xmlns:a16="http://schemas.microsoft.com/office/drawing/2014/main" id="{0E700725-BFB7-5B47-BFF5-C9A42EFF4313}"/>
              </a:ext>
            </a:extLst>
          </p:cNvPr>
          <p:cNvCxnSpPr/>
          <p:nvPr/>
        </p:nvCxnSpPr>
        <p:spPr>
          <a:xfrm>
            <a:off x="4724400" y="2872349"/>
            <a:ext cx="2282141" cy="354419"/>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EE4BC0C-2118-4B40-B20C-A288ED877F7B}"/>
              </a:ext>
            </a:extLst>
          </p:cNvPr>
          <p:cNvSpPr/>
          <p:nvPr/>
        </p:nvSpPr>
        <p:spPr>
          <a:xfrm>
            <a:off x="3673375" y="2880764"/>
            <a:ext cx="1076446" cy="1125523"/>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46" name="Rectangle 45">
            <a:extLst>
              <a:ext uri="{FF2B5EF4-FFF2-40B4-BE49-F238E27FC236}">
                <a16:creationId xmlns:a16="http://schemas.microsoft.com/office/drawing/2014/main" id="{89CDA0E9-1D46-F740-96F5-31C9D102D2D3}"/>
              </a:ext>
            </a:extLst>
          </p:cNvPr>
          <p:cNvSpPr/>
          <p:nvPr/>
        </p:nvSpPr>
        <p:spPr>
          <a:xfrm>
            <a:off x="4373316" y="3595230"/>
            <a:ext cx="1060059" cy="1125523"/>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cxnSp>
        <p:nvCxnSpPr>
          <p:cNvPr id="47" name="Straight Connector 46">
            <a:extLst>
              <a:ext uri="{FF2B5EF4-FFF2-40B4-BE49-F238E27FC236}">
                <a16:creationId xmlns:a16="http://schemas.microsoft.com/office/drawing/2014/main" id="{C02E83A4-FD30-5E4F-BE17-5C1199F610D1}"/>
              </a:ext>
            </a:extLst>
          </p:cNvPr>
          <p:cNvCxnSpPr/>
          <p:nvPr/>
        </p:nvCxnSpPr>
        <p:spPr>
          <a:xfrm flipV="1">
            <a:off x="4732000" y="3616694"/>
            <a:ext cx="2326505" cy="376714"/>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DDACA0-E9B2-6241-9AE4-4A7E13A89EC0}"/>
              </a:ext>
            </a:extLst>
          </p:cNvPr>
          <p:cNvCxnSpPr/>
          <p:nvPr/>
        </p:nvCxnSpPr>
        <p:spPr>
          <a:xfrm>
            <a:off x="5411739" y="3594838"/>
            <a:ext cx="2282141" cy="354419"/>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16A5D83-2192-8648-B5B0-FCA93D78C6B0}"/>
              </a:ext>
            </a:extLst>
          </p:cNvPr>
          <p:cNvCxnSpPr/>
          <p:nvPr/>
        </p:nvCxnSpPr>
        <p:spPr>
          <a:xfrm flipV="1">
            <a:off x="5419339" y="4339183"/>
            <a:ext cx="2326505" cy="376714"/>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83A890-82C2-AB46-80EB-01C584160773}"/>
              </a:ext>
            </a:extLst>
          </p:cNvPr>
          <p:cNvSpPr txBox="1"/>
          <p:nvPr/>
        </p:nvSpPr>
        <p:spPr>
          <a:xfrm>
            <a:off x="9029464" y="5340105"/>
            <a:ext cx="3180679" cy="461665"/>
          </a:xfrm>
          <a:prstGeom prst="rect">
            <a:avLst/>
          </a:prstGeom>
          <a:noFill/>
        </p:spPr>
        <p:txBody>
          <a:bodyPr wrap="none" rtlCol="0">
            <a:spAutoFit/>
          </a:bodyPr>
          <a:lstStyle/>
          <a:p>
            <a:r>
              <a:rPr lang="en-US" b="0" dirty="0"/>
              <a:t>Receptive field size: 5</a:t>
            </a:r>
          </a:p>
        </p:txBody>
      </p:sp>
      <p:sp>
        <p:nvSpPr>
          <p:cNvPr id="33" name="Rectangle 32">
            <a:extLst>
              <a:ext uri="{FF2B5EF4-FFF2-40B4-BE49-F238E27FC236}">
                <a16:creationId xmlns:a16="http://schemas.microsoft.com/office/drawing/2014/main" id="{04638E27-351A-674B-B1B7-52767BD05E13}"/>
              </a:ext>
            </a:extLst>
          </p:cNvPr>
          <p:cNvSpPr/>
          <p:nvPr/>
        </p:nvSpPr>
        <p:spPr>
          <a:xfrm>
            <a:off x="7042152" y="993405"/>
            <a:ext cx="4243469" cy="523220"/>
          </a:xfrm>
          <a:prstGeom prst="rect">
            <a:avLst/>
          </a:prstGeom>
        </p:spPr>
        <p:txBody>
          <a:bodyPr wrap="none">
            <a:spAutoFit/>
          </a:bodyPr>
          <a:lstStyle/>
          <a:p>
            <a:r>
              <a:rPr lang="en-US" sz="2800" b="0" dirty="0"/>
              <a:t>3x3 convolutions, stride 1</a:t>
            </a:r>
          </a:p>
        </p:txBody>
      </p:sp>
    </p:spTree>
    <p:extLst>
      <p:ext uri="{BB962C8B-B14F-4D97-AF65-F5344CB8AC3E}">
        <p14:creationId xmlns:p14="http://schemas.microsoft.com/office/powerpoint/2010/main" val="7731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5" grpId="0" animBg="1"/>
      <p:bldP spid="46" grpId="0" animBg="1"/>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06540" y="3192255"/>
            <a:ext cx="386387" cy="42194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1" name="Rectangle 20"/>
          <p:cNvSpPr/>
          <p:nvPr/>
        </p:nvSpPr>
        <p:spPr>
          <a:xfrm>
            <a:off x="7713178" y="3927711"/>
            <a:ext cx="389106" cy="429195"/>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39" name="Google Shape;743;p54">
            <a:extLst>
              <a:ext uri="{FF2B5EF4-FFF2-40B4-BE49-F238E27FC236}">
                <a16:creationId xmlns:a16="http://schemas.microsoft.com/office/drawing/2014/main" id="{35676530-B1F7-4049-8A72-E3F92BAC3D58}"/>
              </a:ext>
            </a:extLst>
          </p:cNvPr>
          <p:cNvGraphicFramePr/>
          <p:nvPr/>
        </p:nvGraphicFramePr>
        <p:xfrm>
          <a:off x="281535" y="2549114"/>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40" name="Google Shape;743;p54">
            <a:extLst>
              <a:ext uri="{FF2B5EF4-FFF2-40B4-BE49-F238E27FC236}">
                <a16:creationId xmlns:a16="http://schemas.microsoft.com/office/drawing/2014/main" id="{0A9A237A-1981-6248-9A06-E6B481A4E9E9}"/>
              </a:ext>
            </a:extLst>
          </p:cNvPr>
          <p:cNvGraphicFramePr/>
          <p:nvPr/>
        </p:nvGraphicFramePr>
        <p:xfrm>
          <a:off x="3292882" y="2549114"/>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41" name="TextBox 40">
            <a:extLst>
              <a:ext uri="{FF2B5EF4-FFF2-40B4-BE49-F238E27FC236}">
                <a16:creationId xmlns:a16="http://schemas.microsoft.com/office/drawing/2014/main" id="{EA92F5F3-FDCD-0347-854E-56E7F0CB5AFA}"/>
              </a:ext>
            </a:extLst>
          </p:cNvPr>
          <p:cNvSpPr txBox="1"/>
          <p:nvPr/>
        </p:nvSpPr>
        <p:spPr>
          <a:xfrm>
            <a:off x="1049084" y="1915180"/>
            <a:ext cx="984565" cy="523220"/>
          </a:xfrm>
          <a:prstGeom prst="rect">
            <a:avLst/>
          </a:prstGeom>
          <a:noFill/>
        </p:spPr>
        <p:txBody>
          <a:bodyPr wrap="none" rtlCol="0">
            <a:spAutoFit/>
          </a:bodyPr>
          <a:lstStyle/>
          <a:p>
            <a:r>
              <a:rPr lang="en-US" sz="2800" b="0" dirty="0"/>
              <a:t>Input</a:t>
            </a:r>
          </a:p>
        </p:txBody>
      </p:sp>
      <p:cxnSp>
        <p:nvCxnSpPr>
          <p:cNvPr id="42" name="Straight Connector 41">
            <a:extLst>
              <a:ext uri="{FF2B5EF4-FFF2-40B4-BE49-F238E27FC236}">
                <a16:creationId xmlns:a16="http://schemas.microsoft.com/office/drawing/2014/main" id="{0E700725-BFB7-5B47-BFF5-C9A42EFF4313}"/>
              </a:ext>
            </a:extLst>
          </p:cNvPr>
          <p:cNvCxnSpPr/>
          <p:nvPr/>
        </p:nvCxnSpPr>
        <p:spPr>
          <a:xfrm>
            <a:off x="4724400" y="2872349"/>
            <a:ext cx="2282141" cy="354419"/>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EE4BC0C-2118-4B40-B20C-A288ED877F7B}"/>
              </a:ext>
            </a:extLst>
          </p:cNvPr>
          <p:cNvSpPr/>
          <p:nvPr/>
        </p:nvSpPr>
        <p:spPr>
          <a:xfrm>
            <a:off x="3673375" y="2880764"/>
            <a:ext cx="1076446" cy="1125523"/>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46" name="Rectangle 45">
            <a:extLst>
              <a:ext uri="{FF2B5EF4-FFF2-40B4-BE49-F238E27FC236}">
                <a16:creationId xmlns:a16="http://schemas.microsoft.com/office/drawing/2014/main" id="{89CDA0E9-1D46-F740-96F5-31C9D102D2D3}"/>
              </a:ext>
            </a:extLst>
          </p:cNvPr>
          <p:cNvSpPr/>
          <p:nvPr/>
        </p:nvSpPr>
        <p:spPr>
          <a:xfrm>
            <a:off x="4373316" y="3595230"/>
            <a:ext cx="1060059" cy="1125523"/>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cxnSp>
        <p:nvCxnSpPr>
          <p:cNvPr id="47" name="Straight Connector 46">
            <a:extLst>
              <a:ext uri="{FF2B5EF4-FFF2-40B4-BE49-F238E27FC236}">
                <a16:creationId xmlns:a16="http://schemas.microsoft.com/office/drawing/2014/main" id="{C02E83A4-FD30-5E4F-BE17-5C1199F610D1}"/>
              </a:ext>
            </a:extLst>
          </p:cNvPr>
          <p:cNvCxnSpPr/>
          <p:nvPr/>
        </p:nvCxnSpPr>
        <p:spPr>
          <a:xfrm flipV="1">
            <a:off x="4732000" y="3616694"/>
            <a:ext cx="2326505" cy="376714"/>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DDACA0-E9B2-6241-9AE4-4A7E13A89EC0}"/>
              </a:ext>
            </a:extLst>
          </p:cNvPr>
          <p:cNvCxnSpPr/>
          <p:nvPr/>
        </p:nvCxnSpPr>
        <p:spPr>
          <a:xfrm>
            <a:off x="5411739" y="3594838"/>
            <a:ext cx="2282141" cy="354419"/>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16A5D83-2192-8648-B5B0-FCA93D78C6B0}"/>
              </a:ext>
            </a:extLst>
          </p:cNvPr>
          <p:cNvCxnSpPr/>
          <p:nvPr/>
        </p:nvCxnSpPr>
        <p:spPr>
          <a:xfrm flipV="1">
            <a:off x="5419339" y="4339183"/>
            <a:ext cx="2326505" cy="376714"/>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F8E9D96-5995-DE40-86E6-382A06CCEB50}"/>
              </a:ext>
            </a:extLst>
          </p:cNvPr>
          <p:cNvSpPr/>
          <p:nvPr/>
        </p:nvSpPr>
        <p:spPr>
          <a:xfrm>
            <a:off x="3650217" y="2872349"/>
            <a:ext cx="394981" cy="4038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FF7E79"/>
              </a:solidFill>
            </a:endParaRPr>
          </a:p>
        </p:txBody>
      </p:sp>
      <p:sp>
        <p:nvSpPr>
          <p:cNvPr id="51" name="Rectangle 50">
            <a:extLst>
              <a:ext uri="{FF2B5EF4-FFF2-40B4-BE49-F238E27FC236}">
                <a16:creationId xmlns:a16="http://schemas.microsoft.com/office/drawing/2014/main" id="{0A59A102-0733-644D-85FB-260DAD73779C}"/>
              </a:ext>
            </a:extLst>
          </p:cNvPr>
          <p:cNvSpPr/>
          <p:nvPr/>
        </p:nvSpPr>
        <p:spPr>
          <a:xfrm>
            <a:off x="5076935" y="4330616"/>
            <a:ext cx="370729" cy="41749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FF7E79"/>
              </a:solidFill>
            </a:endParaRPr>
          </a:p>
        </p:txBody>
      </p:sp>
      <p:sp>
        <p:nvSpPr>
          <p:cNvPr id="52" name="Rectangle 51">
            <a:extLst>
              <a:ext uri="{FF2B5EF4-FFF2-40B4-BE49-F238E27FC236}">
                <a16:creationId xmlns:a16="http://schemas.microsoft.com/office/drawing/2014/main" id="{4410131C-B722-A445-AF31-719B7D21AD21}"/>
              </a:ext>
            </a:extLst>
          </p:cNvPr>
          <p:cNvSpPr/>
          <p:nvPr/>
        </p:nvSpPr>
        <p:spPr>
          <a:xfrm>
            <a:off x="1716790" y="3944400"/>
            <a:ext cx="1076446" cy="112552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FF7E79"/>
              </a:solidFill>
            </a:endParaRPr>
          </a:p>
        </p:txBody>
      </p:sp>
      <p:sp>
        <p:nvSpPr>
          <p:cNvPr id="53" name="Rectangle 52">
            <a:extLst>
              <a:ext uri="{FF2B5EF4-FFF2-40B4-BE49-F238E27FC236}">
                <a16:creationId xmlns:a16="http://schemas.microsoft.com/office/drawing/2014/main" id="{04D1A5D9-9903-8A45-AB29-D8F9ECC73A97}"/>
              </a:ext>
            </a:extLst>
          </p:cNvPr>
          <p:cNvSpPr/>
          <p:nvPr/>
        </p:nvSpPr>
        <p:spPr>
          <a:xfrm>
            <a:off x="283459" y="2511069"/>
            <a:ext cx="1076446" cy="112552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FF7E79"/>
              </a:solidFill>
            </a:endParaRPr>
          </a:p>
        </p:txBody>
      </p:sp>
      <p:cxnSp>
        <p:nvCxnSpPr>
          <p:cNvPr id="54" name="Straight Connector 53">
            <a:extLst>
              <a:ext uri="{FF2B5EF4-FFF2-40B4-BE49-F238E27FC236}">
                <a16:creationId xmlns:a16="http://schemas.microsoft.com/office/drawing/2014/main" id="{90A51BAA-A58D-F24F-9D26-1A38E1A45144}"/>
              </a:ext>
            </a:extLst>
          </p:cNvPr>
          <p:cNvCxnSpPr/>
          <p:nvPr/>
        </p:nvCxnSpPr>
        <p:spPr>
          <a:xfrm>
            <a:off x="1351871" y="2508595"/>
            <a:ext cx="2282141" cy="354419"/>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CD71A4-2B9A-A040-AB59-209F1CA3AEFB}"/>
              </a:ext>
            </a:extLst>
          </p:cNvPr>
          <p:cNvCxnSpPr/>
          <p:nvPr/>
        </p:nvCxnSpPr>
        <p:spPr>
          <a:xfrm flipV="1">
            <a:off x="1359471" y="3252940"/>
            <a:ext cx="2326505" cy="376714"/>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94B64E-7904-AF46-B7E2-AF05C8D2877F}"/>
              </a:ext>
            </a:extLst>
          </p:cNvPr>
          <p:cNvCxnSpPr/>
          <p:nvPr/>
        </p:nvCxnSpPr>
        <p:spPr>
          <a:xfrm>
            <a:off x="2742831" y="3957398"/>
            <a:ext cx="2282141" cy="354419"/>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D3A6280-437A-9A42-8B92-4A470E6D691D}"/>
              </a:ext>
            </a:extLst>
          </p:cNvPr>
          <p:cNvCxnSpPr/>
          <p:nvPr/>
        </p:nvCxnSpPr>
        <p:spPr>
          <a:xfrm flipV="1">
            <a:off x="2750431" y="4701743"/>
            <a:ext cx="2326505" cy="376714"/>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B3465DE-C2A4-C948-8EBC-1308BC3B3EFB}"/>
              </a:ext>
            </a:extLst>
          </p:cNvPr>
          <p:cNvSpPr txBox="1"/>
          <p:nvPr/>
        </p:nvSpPr>
        <p:spPr>
          <a:xfrm>
            <a:off x="9029464" y="5340105"/>
            <a:ext cx="3180679" cy="461665"/>
          </a:xfrm>
          <a:prstGeom prst="rect">
            <a:avLst/>
          </a:prstGeom>
          <a:noFill/>
        </p:spPr>
        <p:txBody>
          <a:bodyPr wrap="none" rtlCol="0">
            <a:spAutoFit/>
          </a:bodyPr>
          <a:lstStyle/>
          <a:p>
            <a:r>
              <a:rPr lang="en-US" b="0" dirty="0"/>
              <a:t>Receptive field size: 7</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B2D4359-6E6A-E343-8A00-0254E81AC7A8}"/>
                  </a:ext>
                </a:extLst>
              </p:cNvPr>
              <p:cNvSpPr txBox="1"/>
              <p:nvPr/>
            </p:nvSpPr>
            <p:spPr>
              <a:xfrm>
                <a:off x="870930" y="5842303"/>
                <a:ext cx="10637849" cy="954107"/>
              </a:xfrm>
              <a:prstGeom prst="rect">
                <a:avLst/>
              </a:prstGeom>
              <a:noFill/>
            </p:spPr>
            <p:txBody>
              <a:bodyPr wrap="none" rtlCol="0">
                <a:spAutoFit/>
              </a:bodyPr>
              <a:lstStyle/>
              <a:p>
                <a:r>
                  <a:rPr lang="en-US" sz="2800" b="0" dirty="0"/>
                  <a:t>Each successive convolution adds </a:t>
                </a:r>
                <a14:m>
                  <m:oMath xmlns:m="http://schemas.openxmlformats.org/officeDocument/2006/math">
                    <m:r>
                      <a:rPr lang="en-US" sz="2800" b="0" i="1" dirty="0" smtClean="0">
                        <a:solidFill>
                          <a:srgbClr val="7030A0"/>
                        </a:solidFill>
                        <a:latin typeface="Cambria Math" panose="02040503050406030204" pitchFamily="18" charset="0"/>
                      </a:rPr>
                      <m:t>𝐹</m:t>
                    </m:r>
                    <m:r>
                      <a:rPr lang="en-US" sz="2800" b="0" i="1" dirty="0" smtClean="0">
                        <a:solidFill>
                          <a:srgbClr val="7030A0"/>
                        </a:solidFill>
                        <a:latin typeface="Cambria Math" panose="02040503050406030204" pitchFamily="18" charset="0"/>
                      </a:rPr>
                      <m:t> – 1</m:t>
                    </m:r>
                  </m:oMath>
                </a14:m>
                <a:r>
                  <a:rPr lang="en-US" sz="2800" b="0" dirty="0"/>
                  <a:t> to the receptive field size</a:t>
                </a:r>
              </a:p>
              <a:p>
                <a:r>
                  <a:rPr lang="en-US" sz="2800" b="0" dirty="0"/>
                  <a:t>With </a:t>
                </a:r>
                <a14:m>
                  <m:oMath xmlns:m="http://schemas.openxmlformats.org/officeDocument/2006/math">
                    <m:r>
                      <a:rPr lang="en-US" sz="2800" b="0" i="1" dirty="0" smtClean="0">
                        <a:solidFill>
                          <a:srgbClr val="7030A0"/>
                        </a:solidFill>
                        <a:latin typeface="Cambria Math" panose="02040503050406030204" pitchFamily="18" charset="0"/>
                      </a:rPr>
                      <m:t>𝐿</m:t>
                    </m:r>
                  </m:oMath>
                </a14:m>
                <a:r>
                  <a:rPr lang="en-US" sz="2800" b="0" dirty="0"/>
                  <a:t> layers the receptive field size is </a:t>
                </a:r>
                <a14:m>
                  <m:oMath xmlns:m="http://schemas.openxmlformats.org/officeDocument/2006/math">
                    <m:r>
                      <a:rPr lang="en-US" sz="2800" b="0" i="1" dirty="0" smtClean="0">
                        <a:solidFill>
                          <a:srgbClr val="7030A0"/>
                        </a:solidFill>
                        <a:latin typeface="Cambria Math" panose="02040503050406030204" pitchFamily="18" charset="0"/>
                      </a:rPr>
                      <m:t>1 +</m:t>
                    </m:r>
                    <m:r>
                      <a:rPr lang="en-US" sz="2800" b="0" i="1" dirty="0" smtClean="0">
                        <a:solidFill>
                          <a:srgbClr val="7030A0"/>
                        </a:solidFill>
                        <a:latin typeface="Cambria Math" panose="02040503050406030204" pitchFamily="18" charset="0"/>
                      </a:rPr>
                      <m:t>𝐿</m:t>
                    </m:r>
                    <m:r>
                      <a:rPr lang="en-US" sz="2800" b="0" i="1" dirty="0" smtClean="0">
                        <a:solidFill>
                          <a:srgbClr val="7030A0"/>
                        </a:solidFill>
                        <a:latin typeface="Cambria Math" panose="02040503050406030204" pitchFamily="18" charset="0"/>
                      </a:rPr>
                      <m:t> ∗ (</m:t>
                    </m:r>
                    <m:r>
                      <a:rPr lang="en-US" sz="2800" b="0" i="1" dirty="0" smtClean="0">
                        <a:solidFill>
                          <a:srgbClr val="7030A0"/>
                        </a:solidFill>
                        <a:latin typeface="Cambria Math" panose="02040503050406030204" pitchFamily="18" charset="0"/>
                      </a:rPr>
                      <m:t>𝐹</m:t>
                    </m:r>
                    <m:r>
                      <a:rPr lang="en-US" sz="2800" b="0" i="1" dirty="0" smtClean="0">
                        <a:solidFill>
                          <a:srgbClr val="7030A0"/>
                        </a:solidFill>
                        <a:latin typeface="Cambria Math" panose="02040503050406030204" pitchFamily="18" charset="0"/>
                      </a:rPr>
                      <m:t> – 1)</m:t>
                    </m:r>
                  </m:oMath>
                </a14:m>
                <a:endParaRPr lang="en-US" sz="2800" b="0" dirty="0"/>
              </a:p>
            </p:txBody>
          </p:sp>
        </mc:Choice>
        <mc:Fallback xmlns="">
          <p:sp>
            <p:nvSpPr>
              <p:cNvPr id="31" name="TextBox 30">
                <a:extLst>
                  <a:ext uri="{FF2B5EF4-FFF2-40B4-BE49-F238E27FC236}">
                    <a16:creationId xmlns:a16="http://schemas.microsoft.com/office/drawing/2014/main" id="{5B2D4359-6E6A-E343-8A00-0254E81AC7A8}"/>
                  </a:ext>
                </a:extLst>
              </p:cNvPr>
              <p:cNvSpPr txBox="1">
                <a:spLocks noRot="1" noChangeAspect="1" noMove="1" noResize="1" noEditPoints="1" noAdjustHandles="1" noChangeArrowheads="1" noChangeShapeType="1" noTextEdit="1"/>
              </p:cNvSpPr>
              <p:nvPr/>
            </p:nvSpPr>
            <p:spPr>
              <a:xfrm>
                <a:off x="870930" y="5842303"/>
                <a:ext cx="10637849" cy="954107"/>
              </a:xfrm>
              <a:prstGeom prst="rect">
                <a:avLst/>
              </a:prstGeom>
              <a:blipFill>
                <a:blip r:embed="rId3"/>
                <a:stretch>
                  <a:fillRect l="-1193" t="-5263" r="-358" b="-15789"/>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D68B539-9E8B-5040-B80B-B28205C2F82D}"/>
              </a:ext>
            </a:extLst>
          </p:cNvPr>
          <p:cNvSpPr/>
          <p:nvPr/>
        </p:nvSpPr>
        <p:spPr>
          <a:xfrm>
            <a:off x="7042152" y="993405"/>
            <a:ext cx="4243469" cy="523220"/>
          </a:xfrm>
          <a:prstGeom prst="rect">
            <a:avLst/>
          </a:prstGeom>
        </p:spPr>
        <p:txBody>
          <a:bodyPr wrap="none">
            <a:spAutoFit/>
          </a:bodyPr>
          <a:lstStyle/>
          <a:p>
            <a:r>
              <a:rPr lang="en-US" sz="2800" b="0" dirty="0"/>
              <a:t>3x3 convolutions, stride 1</a:t>
            </a:r>
          </a:p>
        </p:txBody>
      </p:sp>
    </p:spTree>
    <p:extLst>
      <p:ext uri="{BB962C8B-B14F-4D97-AF65-F5344CB8AC3E}">
        <p14:creationId xmlns:p14="http://schemas.microsoft.com/office/powerpoint/2010/main" val="19583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30"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92F5F3-FDCD-0347-854E-56E7F0CB5AFA}"/>
              </a:ext>
            </a:extLst>
          </p:cNvPr>
          <p:cNvSpPr txBox="1"/>
          <p:nvPr/>
        </p:nvSpPr>
        <p:spPr>
          <a:xfrm>
            <a:off x="7091849" y="1922096"/>
            <a:ext cx="984565" cy="523220"/>
          </a:xfrm>
          <a:prstGeom prst="rect">
            <a:avLst/>
          </a:prstGeom>
          <a:noFill/>
        </p:spPr>
        <p:txBody>
          <a:bodyPr wrap="none" rtlCol="0">
            <a:spAutoFit/>
          </a:bodyPr>
          <a:lstStyle/>
          <a:p>
            <a:r>
              <a:rPr lang="en-US" sz="2800" b="0" dirty="0"/>
              <a:t>Input</a:t>
            </a:r>
          </a:p>
        </p:txBody>
      </p:sp>
      <p:sp>
        <p:nvSpPr>
          <p:cNvPr id="30" name="TextBox 29">
            <a:extLst>
              <a:ext uri="{FF2B5EF4-FFF2-40B4-BE49-F238E27FC236}">
                <a16:creationId xmlns:a16="http://schemas.microsoft.com/office/drawing/2014/main" id="{A783A890-82C2-AB46-80EB-01C584160773}"/>
              </a:ext>
            </a:extLst>
          </p:cNvPr>
          <p:cNvSpPr txBox="1"/>
          <p:nvPr/>
        </p:nvSpPr>
        <p:spPr>
          <a:xfrm>
            <a:off x="9029464" y="5340105"/>
            <a:ext cx="3180679" cy="461665"/>
          </a:xfrm>
          <a:prstGeom prst="rect">
            <a:avLst/>
          </a:prstGeom>
          <a:noFill/>
        </p:spPr>
        <p:txBody>
          <a:bodyPr wrap="none" rtlCol="0">
            <a:spAutoFit/>
          </a:bodyPr>
          <a:lstStyle/>
          <a:p>
            <a:r>
              <a:rPr lang="en-US" b="0" dirty="0"/>
              <a:t>Receptive field size: 3</a:t>
            </a:r>
          </a:p>
        </p:txBody>
      </p:sp>
      <p:sp>
        <p:nvSpPr>
          <p:cNvPr id="25" name="Rectangle 24">
            <a:extLst>
              <a:ext uri="{FF2B5EF4-FFF2-40B4-BE49-F238E27FC236}">
                <a16:creationId xmlns:a16="http://schemas.microsoft.com/office/drawing/2014/main" id="{AD0917A6-F8FE-0241-8AB1-2F2C5025010F}"/>
              </a:ext>
            </a:extLst>
          </p:cNvPr>
          <p:cNvSpPr/>
          <p:nvPr/>
        </p:nvSpPr>
        <p:spPr>
          <a:xfrm>
            <a:off x="7042152" y="993405"/>
            <a:ext cx="4243469" cy="523220"/>
          </a:xfrm>
          <a:prstGeom prst="rect">
            <a:avLst/>
          </a:prstGeom>
        </p:spPr>
        <p:txBody>
          <a:bodyPr wrap="none">
            <a:spAutoFit/>
          </a:bodyPr>
          <a:lstStyle/>
          <a:p>
            <a:r>
              <a:rPr lang="en-US" sz="2800" b="0" dirty="0"/>
              <a:t>3x3 convolutions, stride 2</a:t>
            </a:r>
          </a:p>
        </p:txBody>
      </p:sp>
    </p:spTree>
    <p:extLst>
      <p:ext uri="{BB962C8B-B14F-4D97-AF65-F5344CB8AC3E}">
        <p14:creationId xmlns:p14="http://schemas.microsoft.com/office/powerpoint/2010/main" val="297354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0" name="Google Shape;743;p54">
            <a:extLst>
              <a:ext uri="{FF2B5EF4-FFF2-40B4-BE49-F238E27FC236}">
                <a16:creationId xmlns:a16="http://schemas.microsoft.com/office/drawing/2014/main" id="{0A9A237A-1981-6248-9A06-E6B481A4E9E9}"/>
              </a:ext>
            </a:extLst>
          </p:cNvPr>
          <p:cNvGraphicFramePr/>
          <p:nvPr/>
        </p:nvGraphicFramePr>
        <p:xfrm>
          <a:off x="3292882" y="2549114"/>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41" name="TextBox 40">
            <a:extLst>
              <a:ext uri="{FF2B5EF4-FFF2-40B4-BE49-F238E27FC236}">
                <a16:creationId xmlns:a16="http://schemas.microsoft.com/office/drawing/2014/main" id="{EA92F5F3-FDCD-0347-854E-56E7F0CB5AFA}"/>
              </a:ext>
            </a:extLst>
          </p:cNvPr>
          <p:cNvSpPr txBox="1"/>
          <p:nvPr/>
        </p:nvSpPr>
        <p:spPr>
          <a:xfrm>
            <a:off x="4092370" y="1911241"/>
            <a:ext cx="984565" cy="523220"/>
          </a:xfrm>
          <a:prstGeom prst="rect">
            <a:avLst/>
          </a:prstGeom>
          <a:noFill/>
        </p:spPr>
        <p:txBody>
          <a:bodyPr wrap="none" rtlCol="0">
            <a:spAutoFit/>
          </a:bodyPr>
          <a:lstStyle/>
          <a:p>
            <a:r>
              <a:rPr lang="en-US" sz="2800" b="0" dirty="0"/>
              <a:t>Input</a:t>
            </a:r>
          </a:p>
        </p:txBody>
      </p:sp>
      <p:cxnSp>
        <p:nvCxnSpPr>
          <p:cNvPr id="42" name="Straight Connector 41">
            <a:extLst>
              <a:ext uri="{FF2B5EF4-FFF2-40B4-BE49-F238E27FC236}">
                <a16:creationId xmlns:a16="http://schemas.microsoft.com/office/drawing/2014/main" id="{0E700725-BFB7-5B47-BFF5-C9A42EFF4313}"/>
              </a:ext>
            </a:extLst>
          </p:cNvPr>
          <p:cNvCxnSpPr>
            <a:cxnSpLocks/>
          </p:cNvCxnSpPr>
          <p:nvPr/>
        </p:nvCxnSpPr>
        <p:spPr>
          <a:xfrm>
            <a:off x="4369328" y="2544258"/>
            <a:ext cx="2637213" cy="682510"/>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EE4BC0C-2118-4B40-B20C-A288ED877F7B}"/>
              </a:ext>
            </a:extLst>
          </p:cNvPr>
          <p:cNvSpPr/>
          <p:nvPr/>
        </p:nvSpPr>
        <p:spPr>
          <a:xfrm>
            <a:off x="3275865" y="2545138"/>
            <a:ext cx="1076446" cy="1125523"/>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cxnSp>
        <p:nvCxnSpPr>
          <p:cNvPr id="47" name="Straight Connector 46">
            <a:extLst>
              <a:ext uri="{FF2B5EF4-FFF2-40B4-BE49-F238E27FC236}">
                <a16:creationId xmlns:a16="http://schemas.microsoft.com/office/drawing/2014/main" id="{C02E83A4-FD30-5E4F-BE17-5C1199F610D1}"/>
              </a:ext>
            </a:extLst>
          </p:cNvPr>
          <p:cNvCxnSpPr>
            <a:cxnSpLocks/>
          </p:cNvCxnSpPr>
          <p:nvPr/>
        </p:nvCxnSpPr>
        <p:spPr>
          <a:xfrm flipV="1">
            <a:off x="4369328" y="3616695"/>
            <a:ext cx="2689177" cy="53966"/>
          </a:xfrm>
          <a:prstGeom prst="line">
            <a:avLst/>
          </a:prstGeom>
          <a:ln w="63500">
            <a:solidFill>
              <a:srgbClr val="9900CC"/>
            </a:solidFill>
            <a:prstDash val="sys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CED49B-DFB3-6F46-9A67-2BEF7E963FC8}"/>
              </a:ext>
            </a:extLst>
          </p:cNvPr>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8" name="Rectangle 27">
            <a:extLst>
              <a:ext uri="{FF2B5EF4-FFF2-40B4-BE49-F238E27FC236}">
                <a16:creationId xmlns:a16="http://schemas.microsoft.com/office/drawing/2014/main" id="{812A8B13-FD55-B143-931F-B7733D182D56}"/>
              </a:ext>
            </a:extLst>
          </p:cNvPr>
          <p:cNvSpPr/>
          <p:nvPr/>
        </p:nvSpPr>
        <p:spPr>
          <a:xfrm>
            <a:off x="7006540" y="3192255"/>
            <a:ext cx="386387" cy="42194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9" name="Rectangle 28">
            <a:extLst>
              <a:ext uri="{FF2B5EF4-FFF2-40B4-BE49-F238E27FC236}">
                <a16:creationId xmlns:a16="http://schemas.microsoft.com/office/drawing/2014/main" id="{A6038879-AA47-924E-B86A-5DA960D99111}"/>
              </a:ext>
            </a:extLst>
          </p:cNvPr>
          <p:cNvSpPr/>
          <p:nvPr/>
        </p:nvSpPr>
        <p:spPr>
          <a:xfrm>
            <a:off x="7042152" y="993405"/>
            <a:ext cx="4243469" cy="523220"/>
          </a:xfrm>
          <a:prstGeom prst="rect">
            <a:avLst/>
          </a:prstGeom>
        </p:spPr>
        <p:txBody>
          <a:bodyPr wrap="none">
            <a:spAutoFit/>
          </a:bodyPr>
          <a:lstStyle/>
          <a:p>
            <a:r>
              <a:rPr lang="en-US" sz="2800" b="0" dirty="0"/>
              <a:t>3x3 convolutions, stride 2</a:t>
            </a:r>
          </a:p>
        </p:txBody>
      </p:sp>
    </p:spTree>
    <p:extLst>
      <p:ext uri="{BB962C8B-B14F-4D97-AF65-F5344CB8AC3E}">
        <p14:creationId xmlns:p14="http://schemas.microsoft.com/office/powerpoint/2010/main" val="6323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AE22F2-0305-D946-B4C3-0173CC5A4202}"/>
              </a:ext>
            </a:extLst>
          </p:cNvPr>
          <p:cNvSpPr>
            <a:spLocks noGrp="1"/>
          </p:cNvSpPr>
          <p:nvPr>
            <p:ph type="title"/>
          </p:nvPr>
        </p:nvSpPr>
        <p:spPr/>
        <p:txBody>
          <a:bodyPr/>
          <a:lstStyle/>
          <a:p>
            <a:r>
              <a:rPr lang="en-US" dirty="0"/>
              <a:t>Receptive field</a:t>
            </a:r>
          </a:p>
        </p:txBody>
      </p:sp>
      <p:graphicFrame>
        <p:nvGraphicFramePr>
          <p:cNvPr id="13" name="Google Shape;743;p54"/>
          <p:cNvGraphicFramePr/>
          <p:nvPr/>
        </p:nvGraphicFramePr>
        <p:xfrm>
          <a:off x="6304229"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graphicFrame>
        <p:nvGraphicFramePr>
          <p:cNvPr id="14" name="Google Shape;743;p54"/>
          <p:cNvGraphicFramePr/>
          <p:nvPr/>
        </p:nvGraphicFramePr>
        <p:xfrm>
          <a:off x="9315576" y="2514600"/>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2" name="Rectangle 1"/>
          <p:cNvSpPr/>
          <p:nvPr/>
        </p:nvSpPr>
        <p:spPr>
          <a:xfrm>
            <a:off x="7025838" y="3213479"/>
            <a:ext cx="1076446" cy="112552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p:cNvSpPr/>
          <p:nvPr/>
        </p:nvSpPr>
        <p:spPr>
          <a:xfrm>
            <a:off x="10388399" y="3580705"/>
            <a:ext cx="374017" cy="39106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p:cNvSpPr txBox="1"/>
          <p:nvPr/>
        </p:nvSpPr>
        <p:spPr>
          <a:xfrm>
            <a:off x="9937913" y="1915180"/>
            <a:ext cx="1263487" cy="523220"/>
          </a:xfrm>
          <a:prstGeom prst="rect">
            <a:avLst/>
          </a:prstGeom>
          <a:noFill/>
        </p:spPr>
        <p:txBody>
          <a:bodyPr wrap="none" rtlCol="0">
            <a:spAutoFit/>
          </a:bodyPr>
          <a:lstStyle/>
          <a:p>
            <a:r>
              <a:rPr lang="en-US" sz="2800" b="0" dirty="0"/>
              <a:t>Output</a:t>
            </a:r>
          </a:p>
        </p:txBody>
      </p:sp>
      <p:cxnSp>
        <p:nvCxnSpPr>
          <p:cNvPr id="19" name="Straight Connector 18"/>
          <p:cNvCxnSpPr>
            <a:cxnSpLocks/>
          </p:cNvCxnSpPr>
          <p:nvPr/>
        </p:nvCxnSpPr>
        <p:spPr>
          <a:xfrm flipV="1">
            <a:off x="8125441" y="3962288"/>
            <a:ext cx="2326505" cy="37671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8102284" y="3241687"/>
            <a:ext cx="2286115" cy="353454"/>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0" name="Google Shape;743;p54">
            <a:extLst>
              <a:ext uri="{FF2B5EF4-FFF2-40B4-BE49-F238E27FC236}">
                <a16:creationId xmlns:a16="http://schemas.microsoft.com/office/drawing/2014/main" id="{0A9A237A-1981-6248-9A06-E6B481A4E9E9}"/>
              </a:ext>
            </a:extLst>
          </p:cNvPr>
          <p:cNvGraphicFramePr/>
          <p:nvPr/>
        </p:nvGraphicFramePr>
        <p:xfrm>
          <a:off x="3292882" y="2549114"/>
          <a:ext cx="2519664" cy="2523283"/>
        </p:xfrm>
        <a:graphic>
          <a:graphicData uri="http://schemas.openxmlformats.org/drawingml/2006/table">
            <a:tbl>
              <a:tblPr>
                <a:noFill/>
              </a:tblPr>
              <a:tblGrid>
                <a:gridCol w="359952">
                  <a:extLst>
                    <a:ext uri="{9D8B030D-6E8A-4147-A177-3AD203B41FA5}">
                      <a16:colId xmlns:a16="http://schemas.microsoft.com/office/drawing/2014/main" val="20000"/>
                    </a:ext>
                  </a:extLst>
                </a:gridCol>
                <a:gridCol w="359952">
                  <a:extLst>
                    <a:ext uri="{9D8B030D-6E8A-4147-A177-3AD203B41FA5}">
                      <a16:colId xmlns:a16="http://schemas.microsoft.com/office/drawing/2014/main" val="20001"/>
                    </a:ext>
                  </a:extLst>
                </a:gridCol>
                <a:gridCol w="359952">
                  <a:extLst>
                    <a:ext uri="{9D8B030D-6E8A-4147-A177-3AD203B41FA5}">
                      <a16:colId xmlns:a16="http://schemas.microsoft.com/office/drawing/2014/main" val="20002"/>
                    </a:ext>
                  </a:extLst>
                </a:gridCol>
                <a:gridCol w="359952">
                  <a:extLst>
                    <a:ext uri="{9D8B030D-6E8A-4147-A177-3AD203B41FA5}">
                      <a16:colId xmlns:a16="http://schemas.microsoft.com/office/drawing/2014/main" val="20003"/>
                    </a:ext>
                  </a:extLst>
                </a:gridCol>
                <a:gridCol w="359952">
                  <a:extLst>
                    <a:ext uri="{9D8B030D-6E8A-4147-A177-3AD203B41FA5}">
                      <a16:colId xmlns:a16="http://schemas.microsoft.com/office/drawing/2014/main" val="20004"/>
                    </a:ext>
                  </a:extLst>
                </a:gridCol>
                <a:gridCol w="359952">
                  <a:extLst>
                    <a:ext uri="{9D8B030D-6E8A-4147-A177-3AD203B41FA5}">
                      <a16:colId xmlns:a16="http://schemas.microsoft.com/office/drawing/2014/main" val="20005"/>
                    </a:ext>
                  </a:extLst>
                </a:gridCol>
                <a:gridCol w="359952">
                  <a:extLst>
                    <a:ext uri="{9D8B030D-6E8A-4147-A177-3AD203B41FA5}">
                      <a16:colId xmlns:a16="http://schemas.microsoft.com/office/drawing/2014/main" val="20006"/>
                    </a:ext>
                  </a:extLst>
                </a:gridCol>
              </a:tblGrid>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0"/>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1"/>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2"/>
                  </a:ext>
                </a:extLst>
              </a:tr>
              <a:tr h="360469">
                <a:tc>
                  <a:txBody>
                    <a:bodyPr/>
                    <a:lstStyle/>
                    <a:p>
                      <a:pPr algn="ctr"/>
                      <a:endParaRPr lang="en-US"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3"/>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4"/>
                  </a:ext>
                </a:extLst>
              </a:tr>
              <a:tr h="360469">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noFill/>
                  </a:tcP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5"/>
                  </a:ext>
                </a:extLst>
              </a:tr>
              <a:tr h="360469">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tc>
                <a:tc>
                  <a:txBody>
                    <a:bodyPr/>
                    <a:lstStyle/>
                    <a:p>
                      <a:pPr marL="0" lvl="0" indent="0" algn="ctr" rtl="0">
                        <a:spcBef>
                          <a:spcPts val="0"/>
                        </a:spcBef>
                        <a:spcAft>
                          <a:spcPts val="0"/>
                        </a:spcAft>
                        <a:buNone/>
                      </a:pPr>
                      <a:endParaRPr sz="1200" dirty="0"/>
                    </a:p>
                  </a:txBody>
                  <a:tcPr marL="74705" marR="74705" marT="74705" marB="74705" anchor="ctr">
                    <a:noFill/>
                  </a:tcPr>
                </a:tc>
                <a:extLst>
                  <a:ext uri="{0D108BD9-81ED-4DB2-BD59-A6C34878D82A}">
                    <a16:rowId xmlns:a16="http://schemas.microsoft.com/office/drawing/2014/main" val="10006"/>
                  </a:ext>
                </a:extLst>
              </a:tr>
            </a:tbl>
          </a:graphicData>
        </a:graphic>
      </p:graphicFrame>
      <p:sp>
        <p:nvSpPr>
          <p:cNvPr id="41" name="TextBox 40">
            <a:extLst>
              <a:ext uri="{FF2B5EF4-FFF2-40B4-BE49-F238E27FC236}">
                <a16:creationId xmlns:a16="http://schemas.microsoft.com/office/drawing/2014/main" id="{EA92F5F3-FDCD-0347-854E-56E7F0CB5AFA}"/>
              </a:ext>
            </a:extLst>
          </p:cNvPr>
          <p:cNvSpPr txBox="1"/>
          <p:nvPr/>
        </p:nvSpPr>
        <p:spPr>
          <a:xfrm>
            <a:off x="4092370" y="1911241"/>
            <a:ext cx="984565" cy="523220"/>
          </a:xfrm>
          <a:prstGeom prst="rect">
            <a:avLst/>
          </a:prstGeom>
          <a:noFill/>
        </p:spPr>
        <p:txBody>
          <a:bodyPr wrap="none" rtlCol="0">
            <a:spAutoFit/>
          </a:bodyPr>
          <a:lstStyle/>
          <a:p>
            <a:r>
              <a:rPr lang="en-US" sz="2800" b="0" dirty="0"/>
              <a:t>Input</a:t>
            </a:r>
          </a:p>
        </p:txBody>
      </p:sp>
      <p:sp>
        <p:nvSpPr>
          <p:cNvPr id="18" name="Rectangle 17">
            <a:extLst>
              <a:ext uri="{FF2B5EF4-FFF2-40B4-BE49-F238E27FC236}">
                <a16:creationId xmlns:a16="http://schemas.microsoft.com/office/drawing/2014/main" id="{146698FD-72DC-234C-82EA-044BAE449829}"/>
              </a:ext>
            </a:extLst>
          </p:cNvPr>
          <p:cNvSpPr/>
          <p:nvPr/>
        </p:nvSpPr>
        <p:spPr>
          <a:xfrm>
            <a:off x="4732364" y="3971774"/>
            <a:ext cx="1076446" cy="1084014"/>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0" name="Rectangle 19">
            <a:extLst>
              <a:ext uri="{FF2B5EF4-FFF2-40B4-BE49-F238E27FC236}">
                <a16:creationId xmlns:a16="http://schemas.microsoft.com/office/drawing/2014/main" id="{5C898ECD-A0C0-E240-BE1B-55DFF58EF4ED}"/>
              </a:ext>
            </a:extLst>
          </p:cNvPr>
          <p:cNvSpPr/>
          <p:nvPr/>
        </p:nvSpPr>
        <p:spPr>
          <a:xfrm>
            <a:off x="4001832" y="2514600"/>
            <a:ext cx="1076446" cy="1095890"/>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2" name="Rectangle 21">
            <a:extLst>
              <a:ext uri="{FF2B5EF4-FFF2-40B4-BE49-F238E27FC236}">
                <a16:creationId xmlns:a16="http://schemas.microsoft.com/office/drawing/2014/main" id="{39D0998E-1A67-D147-BA1E-6DDA77CE20AD}"/>
              </a:ext>
            </a:extLst>
          </p:cNvPr>
          <p:cNvSpPr/>
          <p:nvPr/>
        </p:nvSpPr>
        <p:spPr>
          <a:xfrm>
            <a:off x="4732364" y="2510893"/>
            <a:ext cx="1076446" cy="1095024"/>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3" name="Rectangle 22">
            <a:extLst>
              <a:ext uri="{FF2B5EF4-FFF2-40B4-BE49-F238E27FC236}">
                <a16:creationId xmlns:a16="http://schemas.microsoft.com/office/drawing/2014/main" id="{68F59837-3B93-7149-8B95-52B32E700CE5}"/>
              </a:ext>
            </a:extLst>
          </p:cNvPr>
          <p:cNvSpPr/>
          <p:nvPr/>
        </p:nvSpPr>
        <p:spPr>
          <a:xfrm>
            <a:off x="4732364" y="3272661"/>
            <a:ext cx="1076446" cy="1055905"/>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5" name="Rectangle 24">
            <a:extLst>
              <a:ext uri="{FF2B5EF4-FFF2-40B4-BE49-F238E27FC236}">
                <a16:creationId xmlns:a16="http://schemas.microsoft.com/office/drawing/2014/main" id="{9B320B81-5108-634B-9C93-F4BA8964DA24}"/>
              </a:ext>
            </a:extLst>
          </p:cNvPr>
          <p:cNvSpPr/>
          <p:nvPr/>
        </p:nvSpPr>
        <p:spPr>
          <a:xfrm>
            <a:off x="3276600" y="2514600"/>
            <a:ext cx="1076446" cy="1099597"/>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6" name="Rectangle 25">
            <a:extLst>
              <a:ext uri="{FF2B5EF4-FFF2-40B4-BE49-F238E27FC236}">
                <a16:creationId xmlns:a16="http://schemas.microsoft.com/office/drawing/2014/main" id="{AC257CD8-3230-1742-85A9-FF288EC2D63D}"/>
              </a:ext>
            </a:extLst>
          </p:cNvPr>
          <p:cNvSpPr/>
          <p:nvPr/>
        </p:nvSpPr>
        <p:spPr>
          <a:xfrm>
            <a:off x="7733236" y="3930265"/>
            <a:ext cx="388346" cy="426641"/>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7" name="Rectangle 26">
            <a:extLst>
              <a:ext uri="{FF2B5EF4-FFF2-40B4-BE49-F238E27FC236}">
                <a16:creationId xmlns:a16="http://schemas.microsoft.com/office/drawing/2014/main" id="{114DEA2A-83F8-A144-BAC8-499026409801}"/>
              </a:ext>
            </a:extLst>
          </p:cNvPr>
          <p:cNvSpPr/>
          <p:nvPr/>
        </p:nvSpPr>
        <p:spPr>
          <a:xfrm>
            <a:off x="7372679" y="3192255"/>
            <a:ext cx="386387" cy="42194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8" name="Rectangle 27">
            <a:extLst>
              <a:ext uri="{FF2B5EF4-FFF2-40B4-BE49-F238E27FC236}">
                <a16:creationId xmlns:a16="http://schemas.microsoft.com/office/drawing/2014/main" id="{3F90BCE1-B380-624F-BD99-1A26FE1DCC76}"/>
              </a:ext>
            </a:extLst>
          </p:cNvPr>
          <p:cNvSpPr/>
          <p:nvPr/>
        </p:nvSpPr>
        <p:spPr>
          <a:xfrm>
            <a:off x="7736145" y="3196694"/>
            <a:ext cx="386387" cy="42194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9" name="Rectangle 28">
            <a:extLst>
              <a:ext uri="{FF2B5EF4-FFF2-40B4-BE49-F238E27FC236}">
                <a16:creationId xmlns:a16="http://schemas.microsoft.com/office/drawing/2014/main" id="{AD106990-D098-7D4C-B5BC-6351901DFF63}"/>
              </a:ext>
            </a:extLst>
          </p:cNvPr>
          <p:cNvSpPr/>
          <p:nvPr/>
        </p:nvSpPr>
        <p:spPr>
          <a:xfrm>
            <a:off x="7736145" y="3605917"/>
            <a:ext cx="386387" cy="351932"/>
          </a:xfrm>
          <a:prstGeom prst="rect">
            <a:avLst/>
          </a:prstGeom>
          <a:noFill/>
          <a:ln w="63500">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31" name="TextBox 30">
            <a:extLst>
              <a:ext uri="{FF2B5EF4-FFF2-40B4-BE49-F238E27FC236}">
                <a16:creationId xmlns:a16="http://schemas.microsoft.com/office/drawing/2014/main" id="{8F0DB520-6712-EB4F-AF8A-0716CFB37A78}"/>
              </a:ext>
            </a:extLst>
          </p:cNvPr>
          <p:cNvSpPr txBox="1"/>
          <p:nvPr/>
        </p:nvSpPr>
        <p:spPr>
          <a:xfrm>
            <a:off x="9011321" y="5156491"/>
            <a:ext cx="3180679" cy="461665"/>
          </a:xfrm>
          <a:prstGeom prst="rect">
            <a:avLst/>
          </a:prstGeom>
          <a:noFill/>
        </p:spPr>
        <p:txBody>
          <a:bodyPr wrap="none" rtlCol="0">
            <a:spAutoFit/>
          </a:bodyPr>
          <a:lstStyle/>
          <a:p>
            <a:r>
              <a:rPr lang="en-US" b="0" dirty="0"/>
              <a:t>Receptive field size: 7</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B272D6B-8362-E24A-9859-DA4350527B46}"/>
                  </a:ext>
                </a:extLst>
              </p:cNvPr>
              <p:cNvSpPr txBox="1"/>
              <p:nvPr/>
            </p:nvSpPr>
            <p:spPr>
              <a:xfrm>
                <a:off x="381000" y="5798403"/>
                <a:ext cx="11353800" cy="954107"/>
              </a:xfrm>
              <a:prstGeom prst="rect">
                <a:avLst/>
              </a:prstGeom>
              <a:noFill/>
            </p:spPr>
            <p:txBody>
              <a:bodyPr wrap="square" rtlCol="0">
                <a:spAutoFit/>
              </a:bodyPr>
              <a:lstStyle/>
              <a:p>
                <a:r>
                  <a:rPr lang="en-US" sz="2800" b="0" dirty="0"/>
                  <a:t>With a stride of 2, receptive field size is given by </a:t>
                </a:r>
                <a14:m>
                  <m:oMath xmlns:m="http://schemas.openxmlformats.org/officeDocument/2006/math">
                    <m:sSup>
                      <m:sSupPr>
                        <m:ctrlPr>
                          <a:rPr lang="en-US" sz="2800" b="0" i="1" dirty="0" smtClean="0">
                            <a:solidFill>
                              <a:srgbClr val="7030A0"/>
                            </a:solidFill>
                            <a:latin typeface="Cambria Math" panose="02040503050406030204" pitchFamily="18" charset="0"/>
                          </a:rPr>
                        </m:ctrlPr>
                      </m:sSupPr>
                      <m:e>
                        <m:r>
                          <a:rPr lang="en-US" sz="2800" b="0" i="1" dirty="0" smtClean="0">
                            <a:solidFill>
                              <a:srgbClr val="7030A0"/>
                            </a:solidFill>
                            <a:latin typeface="Cambria Math" panose="02040503050406030204" pitchFamily="18" charset="0"/>
                          </a:rPr>
                          <m:t>2</m:t>
                        </m:r>
                      </m:e>
                      <m:sup>
                        <m:r>
                          <a:rPr lang="en-US" sz="2800" b="0" i="1" dirty="0" smtClean="0">
                            <a:solidFill>
                              <a:srgbClr val="7030A0"/>
                            </a:solidFill>
                            <a:latin typeface="Cambria Math" panose="02040503050406030204" pitchFamily="18" charset="0"/>
                          </a:rPr>
                          <m:t>𝐿</m:t>
                        </m:r>
                        <m:r>
                          <a:rPr lang="en-US" sz="2800" b="0" i="1" dirty="0" smtClean="0">
                            <a:solidFill>
                              <a:srgbClr val="7030A0"/>
                            </a:solidFill>
                            <a:latin typeface="Cambria Math" panose="02040503050406030204" pitchFamily="18" charset="0"/>
                          </a:rPr>
                          <m:t>+1</m:t>
                        </m:r>
                      </m:sup>
                    </m:sSup>
                    <m:r>
                      <a:rPr lang="en-US" sz="2800" b="0" i="1" dirty="0" smtClean="0">
                        <a:solidFill>
                          <a:srgbClr val="7030A0"/>
                        </a:solidFill>
                        <a:latin typeface="Cambria Math" panose="02040503050406030204" pitchFamily="18" charset="0"/>
                      </a:rPr>
                      <m:t>−1</m:t>
                    </m:r>
                  </m:oMath>
                </a14:m>
                <a:r>
                  <a:rPr lang="en-US" sz="2800" b="0" dirty="0"/>
                  <a:t>, i.e., it grows exponentially (though spatial resolution decreases exponentially)</a:t>
                </a:r>
              </a:p>
            </p:txBody>
          </p:sp>
        </mc:Choice>
        <mc:Fallback xmlns="">
          <p:sp>
            <p:nvSpPr>
              <p:cNvPr id="32" name="TextBox 31">
                <a:extLst>
                  <a:ext uri="{FF2B5EF4-FFF2-40B4-BE49-F238E27FC236}">
                    <a16:creationId xmlns:a16="http://schemas.microsoft.com/office/drawing/2014/main" id="{7B272D6B-8362-E24A-9859-DA4350527B46}"/>
                  </a:ext>
                </a:extLst>
              </p:cNvPr>
              <p:cNvSpPr txBox="1">
                <a:spLocks noRot="1" noChangeAspect="1" noMove="1" noResize="1" noEditPoints="1" noAdjustHandles="1" noChangeArrowheads="1" noChangeShapeType="1" noTextEdit="1"/>
              </p:cNvSpPr>
              <p:nvPr/>
            </p:nvSpPr>
            <p:spPr>
              <a:xfrm>
                <a:off x="381000" y="5798403"/>
                <a:ext cx="11353800" cy="954107"/>
              </a:xfrm>
              <a:prstGeom prst="rect">
                <a:avLst/>
              </a:prstGeom>
              <a:blipFill>
                <a:blip r:embed="rId3"/>
                <a:stretch>
                  <a:fillRect l="-1006" t="-6579" r="-1229" b="-15789"/>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EBF3772-1C25-ED41-A99D-0E2A7A440DEC}"/>
              </a:ext>
            </a:extLst>
          </p:cNvPr>
          <p:cNvSpPr/>
          <p:nvPr/>
        </p:nvSpPr>
        <p:spPr>
          <a:xfrm>
            <a:off x="7042152" y="993405"/>
            <a:ext cx="4243469" cy="523220"/>
          </a:xfrm>
          <a:prstGeom prst="rect">
            <a:avLst/>
          </a:prstGeom>
        </p:spPr>
        <p:txBody>
          <a:bodyPr wrap="none">
            <a:spAutoFit/>
          </a:bodyPr>
          <a:lstStyle/>
          <a:p>
            <a:r>
              <a:rPr lang="en-US" sz="2800" b="0" dirty="0"/>
              <a:t>3x3 convolutions, stride 2</a:t>
            </a:r>
          </a:p>
        </p:txBody>
      </p:sp>
    </p:spTree>
    <p:extLst>
      <p:ext uri="{BB962C8B-B14F-4D97-AF65-F5344CB8AC3E}">
        <p14:creationId xmlns:p14="http://schemas.microsoft.com/office/powerpoint/2010/main" val="9800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3" grpId="0" animBg="1"/>
      <p:bldP spid="26" grpId="0" animBg="1"/>
      <p:bldP spid="27" grpId="0" animBg="1"/>
      <p:bldP spid="27" grpId="1" animBg="1"/>
      <p:bldP spid="28" grpId="0" animBg="1"/>
      <p:bldP spid="28" grpId="1" animBg="1"/>
      <p:bldP spid="29" grpId="0" animBg="1"/>
      <p:bldP spid="29" grpId="1" animBg="1"/>
      <p:bldP spid="31"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n-lt"/>
              </a:rPr>
              <a:t>Backstory</a:t>
            </a:r>
          </a:p>
        </p:txBody>
      </p:sp>
      <p:sp>
        <p:nvSpPr>
          <p:cNvPr id="4" name="Content Placeholder 3"/>
          <p:cNvSpPr>
            <a:spLocks noGrp="1"/>
          </p:cNvSpPr>
          <p:nvPr>
            <p:ph idx="1"/>
          </p:nvPr>
        </p:nvSpPr>
        <p:spPr/>
        <p:txBody>
          <a:bodyPr/>
          <a:lstStyle/>
          <a:p>
            <a:pPr marL="457200" indent="-457200">
              <a:buFont typeface="Arial" panose="020B0604020202020204" pitchFamily="34" charset="0"/>
              <a:buChar char="•"/>
            </a:pPr>
            <a:r>
              <a:rPr lang="en-US" dirty="0"/>
              <a:t>Biological inspiration: D. Hubel and T. Wiesel (1959, 1962, Nobel Prize 1981)</a:t>
            </a:r>
          </a:p>
          <a:p>
            <a:pPr marL="857250" lvl="1" indent="-457200">
              <a:buFont typeface="Arial" panose="020B0604020202020204" pitchFamily="34" charset="0"/>
              <a:buChar char="•"/>
            </a:pPr>
            <a:r>
              <a:rPr lang="en-US" sz="2400" dirty="0"/>
              <a:t>Visual cortex consists of a hierarchy of </a:t>
            </a:r>
            <a:r>
              <a:rPr lang="en-US" sz="2400" i="1" dirty="0"/>
              <a:t>simple</a:t>
            </a:r>
            <a:r>
              <a:rPr lang="en-US" sz="2400" dirty="0"/>
              <a:t>, </a:t>
            </a:r>
            <a:r>
              <a:rPr lang="en-US" sz="2400" i="1" dirty="0"/>
              <a:t>complex</a:t>
            </a:r>
            <a:r>
              <a:rPr lang="en-US" sz="2400" dirty="0"/>
              <a:t>, and </a:t>
            </a:r>
            <a:r>
              <a:rPr lang="en-US" sz="2400" i="1" dirty="0"/>
              <a:t>hyper-complex</a:t>
            </a:r>
            <a:r>
              <a:rPr lang="en-US" sz="2400" dirty="0"/>
              <a:t> cells </a:t>
            </a:r>
          </a:p>
        </p:txBody>
      </p:sp>
      <p:pic>
        <p:nvPicPr>
          <p:cNvPr id="3074" name="Picture 2" descr="http://cns-alumni.bu.edu/~slehar/webstuff/pcave/hub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30217"/>
            <a:ext cx="7818386"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5486401" y="6320136"/>
            <a:ext cx="1160895" cy="461665"/>
          </a:xfrm>
          <a:prstGeom prst="rect">
            <a:avLst/>
          </a:prstGeom>
          <a:noFill/>
        </p:spPr>
        <p:txBody>
          <a:bodyPr wrap="none" rtlCol="0">
            <a:spAutoFit/>
          </a:bodyPr>
          <a:lstStyle/>
          <a:p>
            <a:r>
              <a:rPr lang="en-US" b="0" dirty="0">
                <a:hlinkClick r:id="rId4"/>
              </a:rPr>
              <a:t>Source</a:t>
            </a:r>
            <a:endParaRPr lang="en-US" b="0" dirty="0"/>
          </a:p>
        </p:txBody>
      </p:sp>
    </p:spTree>
    <p:extLst>
      <p:ext uri="{BB962C8B-B14F-4D97-AF65-F5344CB8AC3E}">
        <p14:creationId xmlns:p14="http://schemas.microsoft.com/office/powerpoint/2010/main" val="224854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8B26-E616-EB4B-8DB7-D21A88981432}"/>
              </a:ext>
            </a:extLst>
          </p:cNvPr>
          <p:cNvSpPr>
            <a:spLocks noGrp="1"/>
          </p:cNvSpPr>
          <p:nvPr>
            <p:ph type="title"/>
          </p:nvPr>
        </p:nvSpPr>
        <p:spPr/>
        <p:txBody>
          <a:bodyPr/>
          <a:lstStyle/>
          <a:p>
            <a:r>
              <a:rPr lang="en-US" dirty="0"/>
              <a:t>Backstory</a:t>
            </a:r>
          </a:p>
        </p:txBody>
      </p:sp>
      <p:pic>
        <p:nvPicPr>
          <p:cNvPr id="4" name="Picture 3">
            <a:extLst>
              <a:ext uri="{FF2B5EF4-FFF2-40B4-BE49-F238E27FC236}">
                <a16:creationId xmlns:a16="http://schemas.microsoft.com/office/drawing/2014/main" id="{6DA007ED-96AD-A941-A618-F8A4A515629F}"/>
              </a:ext>
            </a:extLst>
          </p:cNvPr>
          <p:cNvPicPr>
            <a:picLocks noChangeAspect="1"/>
          </p:cNvPicPr>
          <p:nvPr/>
        </p:nvPicPr>
        <p:blipFill>
          <a:blip r:embed="rId2"/>
          <a:stretch>
            <a:fillRect/>
          </a:stretch>
        </p:blipFill>
        <p:spPr>
          <a:xfrm>
            <a:off x="762000" y="1981200"/>
            <a:ext cx="4362864" cy="3024733"/>
          </a:xfrm>
          <a:prstGeom prst="rect">
            <a:avLst/>
          </a:prstGeom>
        </p:spPr>
      </p:pic>
      <p:pic>
        <p:nvPicPr>
          <p:cNvPr id="7" name="Content Placeholder 3" descr="lenet5.png">
            <a:extLst>
              <a:ext uri="{FF2B5EF4-FFF2-40B4-BE49-F238E27FC236}">
                <a16:creationId xmlns:a16="http://schemas.microsoft.com/office/drawing/2014/main" id="{80CEBDB7-8D64-904A-B405-C75A3DE1E7B4}"/>
              </a:ext>
            </a:extLst>
          </p:cNvPr>
          <p:cNvPicPr>
            <a:picLocks noChangeAspect="1"/>
          </p:cNvPicPr>
          <p:nvPr/>
        </p:nvPicPr>
        <p:blipFill>
          <a:blip r:embed="rId3" cstate="print"/>
          <a:stretch>
            <a:fillRect/>
          </a:stretch>
        </p:blipFill>
        <p:spPr>
          <a:xfrm>
            <a:off x="6095727" y="2743200"/>
            <a:ext cx="6096273" cy="1752600"/>
          </a:xfrm>
          <a:prstGeom prst="rect">
            <a:avLst/>
          </a:prstGeom>
        </p:spPr>
      </p:pic>
      <p:sp>
        <p:nvSpPr>
          <p:cNvPr id="3" name="TextBox 2">
            <a:extLst>
              <a:ext uri="{FF2B5EF4-FFF2-40B4-BE49-F238E27FC236}">
                <a16:creationId xmlns:a16="http://schemas.microsoft.com/office/drawing/2014/main" id="{D6FB9EBB-31DF-8D4F-8664-9786397A88ED}"/>
              </a:ext>
            </a:extLst>
          </p:cNvPr>
          <p:cNvSpPr txBox="1"/>
          <p:nvPr/>
        </p:nvSpPr>
        <p:spPr>
          <a:xfrm>
            <a:off x="1934181" y="1198378"/>
            <a:ext cx="2018501" cy="461665"/>
          </a:xfrm>
          <a:prstGeom prst="rect">
            <a:avLst/>
          </a:prstGeom>
          <a:noFill/>
        </p:spPr>
        <p:txBody>
          <a:bodyPr wrap="none" rtlCol="0">
            <a:spAutoFit/>
          </a:bodyPr>
          <a:lstStyle/>
          <a:p>
            <a:r>
              <a:rPr lang="en-US" b="0" dirty="0"/>
              <a:t>Neocognitron</a:t>
            </a:r>
          </a:p>
        </p:txBody>
      </p:sp>
      <p:sp>
        <p:nvSpPr>
          <p:cNvPr id="8" name="TextBox 7">
            <a:extLst>
              <a:ext uri="{FF2B5EF4-FFF2-40B4-BE49-F238E27FC236}">
                <a16:creationId xmlns:a16="http://schemas.microsoft.com/office/drawing/2014/main" id="{1E9491F7-EC13-1949-91E3-05CE16C0308F}"/>
              </a:ext>
            </a:extLst>
          </p:cNvPr>
          <p:cNvSpPr txBox="1"/>
          <p:nvPr/>
        </p:nvSpPr>
        <p:spPr>
          <a:xfrm>
            <a:off x="8091480" y="1198377"/>
            <a:ext cx="1281120" cy="461665"/>
          </a:xfrm>
          <a:prstGeom prst="rect">
            <a:avLst/>
          </a:prstGeom>
          <a:noFill/>
        </p:spPr>
        <p:txBody>
          <a:bodyPr wrap="none" rtlCol="0">
            <a:spAutoFit/>
          </a:bodyPr>
          <a:lstStyle/>
          <a:p>
            <a:r>
              <a:rPr lang="en-US" b="0" dirty="0"/>
              <a:t>LeNet-5</a:t>
            </a:r>
          </a:p>
        </p:txBody>
      </p:sp>
      <p:sp>
        <p:nvSpPr>
          <p:cNvPr id="9" name="Rectangle 8">
            <a:extLst>
              <a:ext uri="{FF2B5EF4-FFF2-40B4-BE49-F238E27FC236}">
                <a16:creationId xmlns:a16="http://schemas.microsoft.com/office/drawing/2014/main" id="{65924261-E0D7-F14F-92C7-491D7B316679}"/>
              </a:ext>
            </a:extLst>
          </p:cNvPr>
          <p:cNvSpPr/>
          <p:nvPr/>
        </p:nvSpPr>
        <p:spPr>
          <a:xfrm>
            <a:off x="6324600" y="5410200"/>
            <a:ext cx="5562600" cy="830997"/>
          </a:xfrm>
          <a:prstGeom prst="rect">
            <a:avLst/>
          </a:prstGeom>
        </p:spPr>
        <p:txBody>
          <a:bodyPr wrap="square">
            <a:spAutoFit/>
          </a:bodyPr>
          <a:lstStyle/>
          <a:p>
            <a:pPr algn="ctr"/>
            <a:r>
              <a:rPr lang="en-US" sz="1600" b="0" dirty="0"/>
              <a:t>Y. </a:t>
            </a:r>
            <a:r>
              <a:rPr lang="en-US" sz="1600" b="0" dirty="0" err="1"/>
              <a:t>LeCun</a:t>
            </a:r>
            <a:r>
              <a:rPr lang="en-US" sz="1600" b="0" dirty="0"/>
              <a:t>, L. </a:t>
            </a:r>
            <a:r>
              <a:rPr lang="en-US" sz="1600" b="0" dirty="0" err="1"/>
              <a:t>Bottou</a:t>
            </a:r>
            <a:r>
              <a:rPr lang="en-US" sz="1600" b="0" dirty="0"/>
              <a:t>, Y. </a:t>
            </a:r>
            <a:r>
              <a:rPr lang="en-US" sz="1600" b="0" dirty="0" err="1"/>
              <a:t>Bengio</a:t>
            </a:r>
            <a:r>
              <a:rPr lang="en-US" sz="1600" b="0" dirty="0"/>
              <a:t>, and P. Haffner,</a:t>
            </a:r>
            <a:br>
              <a:rPr lang="en-US" sz="1600" b="0" dirty="0"/>
            </a:br>
            <a:r>
              <a:rPr lang="en-US" sz="1600" b="0" dirty="0">
                <a:hlinkClick r:id="rId4"/>
              </a:rPr>
              <a:t>Gradient-based learning applied to document recognition</a:t>
            </a:r>
            <a:r>
              <a:rPr lang="en-US" sz="1600" b="0" dirty="0"/>
              <a:t>, Proc. IEEE 86(11): 2278–2324, 1998</a:t>
            </a:r>
          </a:p>
        </p:txBody>
      </p:sp>
      <p:sp>
        <p:nvSpPr>
          <p:cNvPr id="10" name="Rectangle 9">
            <a:extLst>
              <a:ext uri="{FF2B5EF4-FFF2-40B4-BE49-F238E27FC236}">
                <a16:creationId xmlns:a16="http://schemas.microsoft.com/office/drawing/2014/main" id="{27FEDDA3-DEAA-924C-9835-E5789398BD7F}"/>
              </a:ext>
            </a:extLst>
          </p:cNvPr>
          <p:cNvSpPr/>
          <p:nvPr/>
        </p:nvSpPr>
        <p:spPr>
          <a:xfrm>
            <a:off x="152400" y="5410199"/>
            <a:ext cx="6096000" cy="830997"/>
          </a:xfrm>
          <a:prstGeom prst="rect">
            <a:avLst/>
          </a:prstGeom>
        </p:spPr>
        <p:txBody>
          <a:bodyPr>
            <a:spAutoFit/>
          </a:bodyPr>
          <a:lstStyle/>
          <a:p>
            <a:pPr algn="ctr"/>
            <a:r>
              <a:rPr lang="en-US" sz="1600" b="0" dirty="0"/>
              <a:t>K. </a:t>
            </a:r>
            <a:r>
              <a:rPr lang="en-US" sz="1600" b="0" dirty="0" err="1"/>
              <a:t>Fukishima</a:t>
            </a:r>
            <a:r>
              <a:rPr lang="en-US" sz="1600" b="0" dirty="0"/>
              <a:t>. </a:t>
            </a:r>
            <a:r>
              <a:rPr lang="en-US" sz="1600" b="0" dirty="0">
                <a:hlinkClick r:id="rId5"/>
              </a:rPr>
              <a:t>Neocognitron: A Self-organizing Neural Network Model for a Mechanism of Pattern Recognition Unaffected by Shift in Position</a:t>
            </a:r>
            <a:r>
              <a:rPr lang="en-US" sz="1600" b="0" dirty="0"/>
              <a:t>. Biological Cybernetics, 1980</a:t>
            </a:r>
          </a:p>
        </p:txBody>
      </p:sp>
    </p:spTree>
    <p:extLst>
      <p:ext uri="{BB962C8B-B14F-4D97-AF65-F5344CB8AC3E}">
        <p14:creationId xmlns:p14="http://schemas.microsoft.com/office/powerpoint/2010/main" val="620060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networks: 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solidFill>
                  <a:schemeClr val="bg1">
                    <a:lumMod val="65000"/>
                  </a:schemeClr>
                </a:solidFill>
              </a:rPr>
              <a:t>Building blocks</a:t>
            </a:r>
          </a:p>
          <a:p>
            <a:pPr marL="857250" lvl="1" indent="-457200">
              <a:buFont typeface="Arial" panose="020B0604020202020204" pitchFamily="34" charset="0"/>
              <a:buChar char="•"/>
            </a:pPr>
            <a:r>
              <a:rPr lang="en-US" sz="2400" dirty="0">
                <a:solidFill>
                  <a:schemeClr val="bg1">
                    <a:lumMod val="65000"/>
                  </a:schemeClr>
                </a:solidFill>
              </a:rPr>
              <a:t>Convolutional layers</a:t>
            </a:r>
          </a:p>
          <a:p>
            <a:pPr marL="857250" lvl="1" indent="-457200">
              <a:buFont typeface="Arial" panose="020B0604020202020204" pitchFamily="34" charset="0"/>
              <a:buChar char="•"/>
            </a:pPr>
            <a:r>
              <a:rPr lang="en-US" sz="2400" dirty="0">
                <a:solidFill>
                  <a:schemeClr val="bg1">
                    <a:lumMod val="65000"/>
                  </a:schemeClr>
                </a:solidFill>
              </a:rPr>
              <a:t>Pooling layers and nonlinearities</a:t>
            </a:r>
          </a:p>
          <a:p>
            <a:pPr marL="457200" indent="-457200">
              <a:buFont typeface="Arial"/>
              <a:buChar char="•"/>
            </a:pPr>
            <a:r>
              <a:rPr lang="en-US" sz="3200" dirty="0"/>
              <a:t>Architectures: </a:t>
            </a:r>
          </a:p>
          <a:p>
            <a:pPr marL="857250" lvl="1" indent="-457200">
              <a:buFont typeface="Arial"/>
              <a:buChar char="•"/>
            </a:pPr>
            <a:r>
              <a:rPr lang="en-US" sz="2400" dirty="0"/>
              <a:t>1</a:t>
            </a:r>
            <a:r>
              <a:rPr lang="en-US" sz="2400" baseline="30000" dirty="0"/>
              <a:t>st</a:t>
            </a:r>
            <a:r>
              <a:rPr lang="en-US" sz="2400" dirty="0"/>
              <a:t> generation (2012-2013): </a:t>
            </a:r>
            <a:r>
              <a:rPr lang="en-US" sz="2400" dirty="0" err="1"/>
              <a:t>AlexNet</a:t>
            </a:r>
            <a:endParaRPr lang="en-US" sz="2400" dirty="0"/>
          </a:p>
          <a:p>
            <a:pPr marL="857250" lvl="1" indent="-457200">
              <a:buFont typeface="Arial"/>
              <a:buChar char="•"/>
            </a:pPr>
            <a:r>
              <a:rPr lang="en-US" sz="2400" dirty="0"/>
              <a:t>2</a:t>
            </a:r>
            <a:r>
              <a:rPr lang="en-US" sz="2400" baseline="30000" dirty="0"/>
              <a:t>nd</a:t>
            </a:r>
            <a:r>
              <a:rPr lang="en-US" sz="2400" dirty="0"/>
              <a:t> generation (2014): </a:t>
            </a:r>
            <a:r>
              <a:rPr lang="en-US" sz="2400" dirty="0" err="1"/>
              <a:t>VGGNet</a:t>
            </a:r>
            <a:r>
              <a:rPr lang="en-US" sz="2400" dirty="0"/>
              <a:t>, </a:t>
            </a:r>
            <a:r>
              <a:rPr lang="en-US" sz="2400" dirty="0" err="1"/>
              <a:t>GoogLeNet</a:t>
            </a:r>
            <a:endParaRPr lang="en-US" sz="2400" dirty="0"/>
          </a:p>
          <a:p>
            <a:pPr marL="857250" lvl="1" indent="-457200">
              <a:buFont typeface="Arial"/>
              <a:buChar char="•"/>
            </a:pPr>
            <a:r>
              <a:rPr lang="en-US" sz="2400" dirty="0"/>
              <a:t>3</a:t>
            </a:r>
            <a:r>
              <a:rPr lang="en-US" sz="2400" baseline="30000" dirty="0"/>
              <a:t>rd</a:t>
            </a:r>
            <a:r>
              <a:rPr lang="en-US" sz="2400" dirty="0"/>
              <a:t> generation (2015): </a:t>
            </a:r>
            <a:r>
              <a:rPr lang="en-US" sz="2400" dirty="0" err="1"/>
              <a:t>ResNet</a:t>
            </a:r>
            <a:endParaRPr lang="en-US" sz="2400" dirty="0"/>
          </a:p>
          <a:p>
            <a:pPr marL="857250" lvl="1" indent="-457200">
              <a:buFont typeface="Arial"/>
              <a:buChar char="•"/>
            </a:pPr>
            <a:r>
              <a:rPr lang="en-US" sz="2400" dirty="0"/>
              <a:t>4</a:t>
            </a:r>
            <a:r>
              <a:rPr lang="en-US" sz="2400" baseline="30000" dirty="0"/>
              <a:t>th</a:t>
            </a:r>
            <a:r>
              <a:rPr lang="en-US" sz="2400" dirty="0"/>
              <a:t> generation (2016): </a:t>
            </a:r>
            <a:r>
              <a:rPr lang="en-US" sz="2400" dirty="0" err="1"/>
              <a:t>WideResNet</a:t>
            </a:r>
            <a:r>
              <a:rPr lang="en-US" sz="2400" dirty="0"/>
              <a:t>, </a:t>
            </a:r>
            <a:r>
              <a:rPr lang="en-US" sz="2400" dirty="0" err="1"/>
              <a:t>ResNeXt</a:t>
            </a:r>
            <a:r>
              <a:rPr lang="en-US" sz="2400" dirty="0"/>
              <a:t>, </a:t>
            </a:r>
            <a:r>
              <a:rPr lang="en-US" sz="2400" dirty="0" err="1"/>
              <a:t>DenseNet</a:t>
            </a:r>
            <a:endParaRPr lang="en-US" sz="2400" dirty="0"/>
          </a:p>
        </p:txBody>
      </p:sp>
    </p:spTree>
    <p:extLst>
      <p:ext uri="{BB962C8B-B14F-4D97-AF65-F5344CB8AC3E}">
        <p14:creationId xmlns:p14="http://schemas.microsoft.com/office/powerpoint/2010/main" val="235068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design a neural network for images</a:t>
            </a:r>
          </a:p>
        </p:txBody>
      </p:sp>
      <p:sp>
        <p:nvSpPr>
          <p:cNvPr id="4" name="Cube 3"/>
          <p:cNvSpPr/>
          <p:nvPr/>
        </p:nvSpPr>
        <p:spPr bwMode="auto">
          <a:xfrm>
            <a:off x="14478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0" name="Straight Connector 9"/>
          <p:cNvCxnSpPr/>
          <p:nvPr/>
        </p:nvCxnSpPr>
        <p:spPr bwMode="auto">
          <a:xfrm>
            <a:off x="3046294" y="2362201"/>
            <a:ext cx="1906707" cy="19005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750893" y="3733800"/>
            <a:ext cx="3048000" cy="685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1674694" y="4643736"/>
            <a:ext cx="3125907" cy="10712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a:off x="3046294" y="4343401"/>
            <a:ext cx="1754307" cy="18013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4800600" y="4262735"/>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1066800" y="5939136"/>
            <a:ext cx="1022936" cy="461665"/>
          </a:xfrm>
          <a:prstGeom prst="rect">
            <a:avLst/>
          </a:prstGeom>
          <a:noFill/>
        </p:spPr>
        <p:txBody>
          <a:bodyPr wrap="none" rtlCol="0">
            <a:spAutoFit/>
          </a:bodyPr>
          <a:lstStyle/>
          <a:p>
            <a:r>
              <a:rPr lang="en-US" b="0" dirty="0"/>
              <a:t>image</a:t>
            </a:r>
          </a:p>
        </p:txBody>
      </p:sp>
      <p:sp>
        <p:nvSpPr>
          <p:cNvPr id="24" name="Cube 23"/>
          <p:cNvSpPr/>
          <p:nvPr/>
        </p:nvSpPr>
        <p:spPr bwMode="auto">
          <a:xfrm>
            <a:off x="4798893" y="34290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5" name="Straight Connector 24"/>
          <p:cNvCxnSpPr/>
          <p:nvPr/>
        </p:nvCxnSpPr>
        <p:spPr bwMode="auto">
          <a:xfrm>
            <a:off x="3046294" y="2362201"/>
            <a:ext cx="1906707" cy="10623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flipV="1">
            <a:off x="1750893" y="3581400"/>
            <a:ext cx="30480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1750894" y="3805536"/>
            <a:ext cx="3049707" cy="1909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3046294" y="3685338"/>
            <a:ext cx="1754307" cy="65806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6" name="Picture 35"/>
          <p:cNvPicPr>
            <a:picLocks noChangeAspect="1"/>
          </p:cNvPicPr>
          <p:nvPr/>
        </p:nvPicPr>
        <p:blipFill>
          <a:blip r:embed="rId2"/>
          <a:stretch>
            <a:fillRect/>
          </a:stretch>
        </p:blipFill>
        <p:spPr>
          <a:xfrm>
            <a:off x="6629401" y="1143001"/>
            <a:ext cx="3530325" cy="1758859"/>
          </a:xfrm>
          <a:prstGeom prst="rect">
            <a:avLst/>
          </a:prstGeom>
        </p:spPr>
      </p:pic>
      <p:sp>
        <p:nvSpPr>
          <p:cNvPr id="6" name="Content Placeholder 5">
            <a:extLst>
              <a:ext uri="{FF2B5EF4-FFF2-40B4-BE49-F238E27FC236}">
                <a16:creationId xmlns:a16="http://schemas.microsoft.com/office/drawing/2014/main" id="{BC89190B-485B-C94F-B5E2-8FB41AEA5439}"/>
              </a:ext>
            </a:extLst>
          </p:cNvPr>
          <p:cNvSpPr>
            <a:spLocks noGrp="1"/>
          </p:cNvSpPr>
          <p:nvPr>
            <p:ph idx="1"/>
          </p:nvPr>
        </p:nvSpPr>
        <p:spPr/>
        <p:txBody>
          <a:bodyPr/>
          <a:lstStyle/>
          <a:p>
            <a:endParaRPr lang="en-US" dirty="0"/>
          </a:p>
        </p:txBody>
      </p:sp>
      <p:sp>
        <p:nvSpPr>
          <p:cNvPr id="20" name="Content Placeholder 2">
            <a:extLst>
              <a:ext uri="{FF2B5EF4-FFF2-40B4-BE49-F238E27FC236}">
                <a16:creationId xmlns:a16="http://schemas.microsoft.com/office/drawing/2014/main" id="{BDE5B2F1-06E9-584C-8085-5FD4100C8226}"/>
              </a:ext>
            </a:extLst>
          </p:cNvPr>
          <p:cNvSpPr txBox="1">
            <a:spLocks/>
          </p:cNvSpPr>
          <p:nvPr/>
        </p:nvSpPr>
        <p:spPr bwMode="auto">
          <a:xfrm>
            <a:off x="6248401" y="2971800"/>
            <a:ext cx="5638799" cy="2438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sz="2400" b="0" kern="0" dirty="0"/>
              <a:t>This kind of design is known as </a:t>
            </a:r>
            <a:r>
              <a:rPr lang="en-US" sz="2400" b="0" i="1" kern="0" dirty="0"/>
              <a:t>multi-layer perceptron</a:t>
            </a:r>
            <a:r>
              <a:rPr lang="en-US" sz="2400" b="0" kern="0" dirty="0"/>
              <a:t> (MLP)</a:t>
            </a:r>
          </a:p>
          <a:p>
            <a:pPr marL="457200" indent="-457200">
              <a:buFont typeface="Arial" panose="020B0604020202020204" pitchFamily="34" charset="0"/>
              <a:buChar char="•"/>
            </a:pPr>
            <a:r>
              <a:rPr lang="en-US" sz="2400" b="0" kern="0" dirty="0"/>
              <a:t>What is wrong with this?</a:t>
            </a:r>
          </a:p>
        </p:txBody>
      </p:sp>
      <p:sp>
        <p:nvSpPr>
          <p:cNvPr id="23" name="TextBox 22">
            <a:extLst>
              <a:ext uri="{FF2B5EF4-FFF2-40B4-BE49-F238E27FC236}">
                <a16:creationId xmlns:a16="http://schemas.microsoft.com/office/drawing/2014/main" id="{FAF6B998-FDC4-E746-AF74-66192D12EFB4}"/>
              </a:ext>
            </a:extLst>
          </p:cNvPr>
          <p:cNvSpPr txBox="1"/>
          <p:nvPr/>
        </p:nvSpPr>
        <p:spPr>
          <a:xfrm>
            <a:off x="9303744" y="4984286"/>
            <a:ext cx="2507255" cy="1200329"/>
          </a:xfrm>
          <a:prstGeom prst="rect">
            <a:avLst/>
          </a:prstGeom>
          <a:noFill/>
        </p:spPr>
        <p:txBody>
          <a:bodyPr wrap="square" rtlCol="0">
            <a:spAutoFit/>
          </a:bodyPr>
          <a:lstStyle/>
          <a:p>
            <a:r>
              <a:rPr lang="en-US" b="0" dirty="0"/>
              <a:t>Recall: MLP as </a:t>
            </a:r>
            <a:br>
              <a:rPr lang="en-US" b="0" dirty="0"/>
            </a:br>
            <a:r>
              <a:rPr lang="en-US" b="0" dirty="0"/>
              <a:t>bank of whole-image templates</a:t>
            </a:r>
          </a:p>
        </p:txBody>
      </p:sp>
      <p:pic>
        <p:nvPicPr>
          <p:cNvPr id="29" name="Picture 28">
            <a:extLst>
              <a:ext uri="{FF2B5EF4-FFF2-40B4-BE49-F238E27FC236}">
                <a16:creationId xmlns:a16="http://schemas.microsoft.com/office/drawing/2014/main" id="{D28B19C6-7F64-7044-8AB2-76EBC8D64D0C}"/>
              </a:ext>
            </a:extLst>
          </p:cNvPr>
          <p:cNvPicPr>
            <a:picLocks noChangeAspect="1"/>
          </p:cNvPicPr>
          <p:nvPr/>
        </p:nvPicPr>
        <p:blipFill rotWithShape="1">
          <a:blip r:embed="rId3">
            <a:extLst>
              <a:ext uri="{28A0092B-C50C-407E-A947-70E740481C1C}">
                <a14:useLocalDpi xmlns:a14="http://schemas.microsoft.com/office/drawing/2010/main" val="0"/>
              </a:ext>
            </a:extLst>
          </a:blip>
          <a:srcRect l="6457" t="1618" r="1061" b="4910"/>
          <a:stretch/>
        </p:blipFill>
        <p:spPr>
          <a:xfrm>
            <a:off x="6781800" y="4379151"/>
            <a:ext cx="2407645" cy="2402649"/>
          </a:xfrm>
          <a:prstGeom prst="rect">
            <a:avLst/>
          </a:prstGeom>
        </p:spPr>
      </p:pic>
      <p:sp>
        <p:nvSpPr>
          <p:cNvPr id="30" name="TextBox 29">
            <a:extLst>
              <a:ext uri="{FF2B5EF4-FFF2-40B4-BE49-F238E27FC236}">
                <a16:creationId xmlns:a16="http://schemas.microsoft.com/office/drawing/2014/main" id="{0502FDC2-D326-0A48-BCEB-360E615C005B}"/>
              </a:ext>
            </a:extLst>
          </p:cNvPr>
          <p:cNvSpPr txBox="1"/>
          <p:nvPr/>
        </p:nvSpPr>
        <p:spPr>
          <a:xfrm>
            <a:off x="3668700" y="5943601"/>
            <a:ext cx="2427299" cy="830997"/>
          </a:xfrm>
          <a:prstGeom prst="rect">
            <a:avLst/>
          </a:prstGeom>
          <a:noFill/>
        </p:spPr>
        <p:txBody>
          <a:bodyPr wrap="square" rtlCol="0">
            <a:spAutoFit/>
          </a:bodyPr>
          <a:lstStyle/>
          <a:p>
            <a:pPr algn="ctr"/>
            <a:r>
              <a:rPr lang="en-US" b="0" dirty="0"/>
              <a:t>Fully connected layer</a:t>
            </a:r>
          </a:p>
        </p:txBody>
      </p:sp>
    </p:spTree>
    <p:extLst>
      <p:ext uri="{BB962C8B-B14F-4D97-AF65-F5344CB8AC3E}">
        <p14:creationId xmlns:p14="http://schemas.microsoft.com/office/powerpoint/2010/main" val="5713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a:t>
            </a:r>
          </a:p>
        </p:txBody>
      </p:sp>
      <p:sp>
        <p:nvSpPr>
          <p:cNvPr id="15" name="Content Placeholder 1">
            <a:extLst>
              <a:ext uri="{FF2B5EF4-FFF2-40B4-BE49-F238E27FC236}">
                <a16:creationId xmlns:a16="http://schemas.microsoft.com/office/drawing/2014/main" id="{C91051D0-B364-0E4F-AA38-735B526337E2}"/>
              </a:ext>
            </a:extLst>
          </p:cNvPr>
          <p:cNvSpPr txBox="1">
            <a:spLocks/>
          </p:cNvSpPr>
          <p:nvPr/>
        </p:nvSpPr>
        <p:spPr bwMode="auto">
          <a:xfrm>
            <a:off x="202250" y="1405757"/>
            <a:ext cx="4650983" cy="49872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0" indent="0" algn="ctr"/>
            <a:r>
              <a:rPr lang="en-US" b="0" kern="0" dirty="0">
                <a:hlinkClick r:id="rId2"/>
              </a:rPr>
              <a:t>ILSVRC</a:t>
            </a:r>
            <a:endParaRPr lang="en-US" b="0" kern="0" dirty="0"/>
          </a:p>
        </p:txBody>
      </p:sp>
      <p:sp>
        <p:nvSpPr>
          <p:cNvPr id="16" name="Rectangle 15">
            <a:extLst>
              <a:ext uri="{FF2B5EF4-FFF2-40B4-BE49-F238E27FC236}">
                <a16:creationId xmlns:a16="http://schemas.microsoft.com/office/drawing/2014/main" id="{D0E7393B-26BA-394A-ABFB-3877E88AAA88}"/>
              </a:ext>
            </a:extLst>
          </p:cNvPr>
          <p:cNvSpPr/>
          <p:nvPr/>
        </p:nvSpPr>
        <p:spPr bwMode="auto">
          <a:xfrm>
            <a:off x="4495800" y="2209800"/>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0">
              <a:solidFill>
                <a:srgbClr val="FFFF00"/>
              </a:solidFill>
              <a:latin typeface="Arial" charset="0"/>
            </a:endParaRPr>
          </a:p>
        </p:txBody>
      </p:sp>
      <p:pic>
        <p:nvPicPr>
          <p:cNvPr id="17" name="Picture 16">
            <a:extLst>
              <a:ext uri="{FF2B5EF4-FFF2-40B4-BE49-F238E27FC236}">
                <a16:creationId xmlns:a16="http://schemas.microsoft.com/office/drawing/2014/main" id="{A97E901A-397E-B94A-91B1-BA8295E766C7}"/>
              </a:ext>
            </a:extLst>
          </p:cNvPr>
          <p:cNvPicPr>
            <a:picLocks noChangeAspect="1"/>
          </p:cNvPicPr>
          <p:nvPr/>
        </p:nvPicPr>
        <p:blipFill>
          <a:blip r:embed="rId3"/>
          <a:stretch>
            <a:fillRect/>
          </a:stretch>
        </p:blipFill>
        <p:spPr>
          <a:xfrm>
            <a:off x="215308" y="1981202"/>
            <a:ext cx="4650983" cy="3883570"/>
          </a:xfrm>
          <a:prstGeom prst="rect">
            <a:avLst/>
          </a:prstGeom>
        </p:spPr>
      </p:pic>
      <p:pic>
        <p:nvPicPr>
          <p:cNvPr id="18" name="Picture 17">
            <a:extLst>
              <a:ext uri="{FF2B5EF4-FFF2-40B4-BE49-F238E27FC236}">
                <a16:creationId xmlns:a16="http://schemas.microsoft.com/office/drawing/2014/main" id="{27615AFD-7F27-FF43-9172-CF00FD9E293E}"/>
              </a:ext>
            </a:extLst>
          </p:cNvPr>
          <p:cNvPicPr>
            <a:picLocks noChangeAspect="1"/>
          </p:cNvPicPr>
          <p:nvPr/>
        </p:nvPicPr>
        <p:blipFill>
          <a:blip r:embed="rId4"/>
          <a:stretch>
            <a:fillRect/>
          </a:stretch>
        </p:blipFill>
        <p:spPr>
          <a:xfrm>
            <a:off x="4988753" y="2088778"/>
            <a:ext cx="7075528" cy="3680009"/>
          </a:xfrm>
          <a:prstGeom prst="rect">
            <a:avLst/>
          </a:prstGeom>
        </p:spPr>
      </p:pic>
      <p:sp>
        <p:nvSpPr>
          <p:cNvPr id="19" name="TextBox 18">
            <a:extLst>
              <a:ext uri="{FF2B5EF4-FFF2-40B4-BE49-F238E27FC236}">
                <a16:creationId xmlns:a16="http://schemas.microsoft.com/office/drawing/2014/main" id="{92FEDAF7-8DC1-4645-A5F4-19D55F261DCB}"/>
              </a:ext>
            </a:extLst>
          </p:cNvPr>
          <p:cNvSpPr txBox="1"/>
          <p:nvPr/>
        </p:nvSpPr>
        <p:spPr>
          <a:xfrm>
            <a:off x="10886724" y="5751224"/>
            <a:ext cx="1277915" cy="307777"/>
          </a:xfrm>
          <a:prstGeom prst="rect">
            <a:avLst/>
          </a:prstGeom>
          <a:noFill/>
        </p:spPr>
        <p:txBody>
          <a:bodyPr wrap="none" rtlCol="0">
            <a:spAutoFit/>
          </a:bodyPr>
          <a:lstStyle/>
          <a:p>
            <a:r>
              <a:rPr lang="en-US" sz="1400" b="0" dirty="0">
                <a:hlinkClick r:id="rId5"/>
              </a:rPr>
              <a:t>Figure source</a:t>
            </a:r>
            <a:endParaRPr lang="en-US" sz="1400" b="0" dirty="0"/>
          </a:p>
        </p:txBody>
      </p:sp>
    </p:spTree>
    <p:extLst>
      <p:ext uri="{BB962C8B-B14F-4D97-AF65-F5344CB8AC3E}">
        <p14:creationId xmlns:p14="http://schemas.microsoft.com/office/powerpoint/2010/main" val="4059484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pic>
        <p:nvPicPr>
          <p:cNvPr id="4" name="Picture 3"/>
          <p:cNvPicPr>
            <a:picLocks noChangeAspect="1"/>
          </p:cNvPicPr>
          <p:nvPr/>
        </p:nvPicPr>
        <p:blipFill rotWithShape="1">
          <a:blip r:embed="rId3"/>
          <a:srcRect t="7061" b="34445"/>
          <a:stretch/>
        </p:blipFill>
        <p:spPr>
          <a:xfrm>
            <a:off x="698500" y="1066800"/>
            <a:ext cx="9144000" cy="2671486"/>
          </a:xfrm>
          <a:prstGeom prst="rect">
            <a:avLst/>
          </a:prstGeom>
        </p:spPr>
      </p:pic>
      <p:sp>
        <p:nvSpPr>
          <p:cNvPr id="3" name="Rectangle 2"/>
          <p:cNvSpPr/>
          <p:nvPr/>
        </p:nvSpPr>
        <p:spPr>
          <a:xfrm>
            <a:off x="685800" y="3863886"/>
            <a:ext cx="9156700" cy="2000538"/>
          </a:xfrm>
          <a:prstGeom prst="rect">
            <a:avLst/>
          </a:prstGeom>
        </p:spPr>
        <p:txBody>
          <a:bodyPr wrap="square" lIns="91430" tIns="45715" rIns="91430" bIns="45715">
            <a:spAutoFit/>
          </a:bodyPr>
          <a:lstStyle/>
          <a:p>
            <a:pPr marL="342865" indent="-342865">
              <a:buFont typeface="Arial"/>
              <a:buChar char="•"/>
            </a:pPr>
            <a:r>
              <a:rPr lang="fr-FR" b="0" dirty="0" err="1">
                <a:latin typeface="+mn-lt"/>
                <a:cs typeface="Adobe Caslon Pro"/>
              </a:rPr>
              <a:t>Successor</a:t>
            </a:r>
            <a:r>
              <a:rPr lang="fr-FR" b="0" dirty="0">
                <a:latin typeface="+mn-lt"/>
                <a:cs typeface="Adobe Caslon Pro"/>
              </a:rPr>
              <a:t> of LeNet-5 </a:t>
            </a:r>
            <a:r>
              <a:rPr lang="fr-FR" b="0" dirty="0" err="1">
                <a:latin typeface="+mn-lt"/>
                <a:cs typeface="Adobe Caslon Pro"/>
              </a:rPr>
              <a:t>with</a:t>
            </a:r>
            <a:r>
              <a:rPr lang="fr-FR" b="0" dirty="0">
                <a:latin typeface="+mn-lt"/>
                <a:cs typeface="Adobe Caslon Pro"/>
              </a:rPr>
              <a:t> a few crucial changes:</a:t>
            </a:r>
          </a:p>
          <a:p>
            <a:pPr marL="800065" lvl="1" indent="-342865">
              <a:buFont typeface="Arial"/>
              <a:buChar char="•"/>
            </a:pPr>
            <a:r>
              <a:rPr lang="fr-FR" sz="2000" b="0" dirty="0">
                <a:latin typeface="+mn-lt"/>
                <a:cs typeface="Adobe Caslon Pro"/>
              </a:rPr>
              <a:t>Max </a:t>
            </a:r>
            <a:r>
              <a:rPr lang="fr-FR" sz="2000" b="0" dirty="0" err="1">
                <a:latin typeface="+mn-lt"/>
                <a:cs typeface="Adobe Caslon Pro"/>
              </a:rPr>
              <a:t>pooling</a:t>
            </a:r>
            <a:r>
              <a:rPr lang="fr-FR" sz="2000" b="0" dirty="0">
                <a:latin typeface="+mn-lt"/>
                <a:cs typeface="Adobe Caslon Pro"/>
              </a:rPr>
              <a:t>, </a:t>
            </a:r>
            <a:r>
              <a:rPr lang="fr-FR" sz="2000" b="0" dirty="0" err="1">
                <a:latin typeface="+mn-lt"/>
                <a:cs typeface="Adobe Caslon Pro"/>
              </a:rPr>
              <a:t>ReLU</a:t>
            </a:r>
            <a:r>
              <a:rPr lang="fr-FR" sz="2000" b="0" dirty="0">
                <a:latin typeface="+mn-lt"/>
                <a:cs typeface="Adobe Caslon Pro"/>
              </a:rPr>
              <a:t> </a:t>
            </a:r>
            <a:r>
              <a:rPr lang="fr-FR" sz="2000" b="0" dirty="0" err="1">
                <a:latin typeface="+mn-lt"/>
                <a:cs typeface="Adobe Caslon Pro"/>
              </a:rPr>
              <a:t>nonlinearity</a:t>
            </a:r>
            <a:endParaRPr lang="fr-FR" sz="2000" b="0" dirty="0">
              <a:latin typeface="+mn-lt"/>
              <a:cs typeface="Adobe Caslon Pro"/>
            </a:endParaRPr>
          </a:p>
          <a:p>
            <a:pPr marL="800065" lvl="1" indent="-342865">
              <a:buFont typeface="Arial"/>
              <a:buChar char="•"/>
            </a:pPr>
            <a:r>
              <a:rPr lang="fr-FR" sz="2000" b="0" dirty="0">
                <a:latin typeface="+mn-lt"/>
                <a:cs typeface="Adobe Caslon Pro"/>
              </a:rPr>
              <a:t>Dropout </a:t>
            </a:r>
            <a:r>
              <a:rPr lang="fr-FR" sz="2000" b="0" dirty="0" err="1">
                <a:latin typeface="+mn-lt"/>
                <a:cs typeface="Adobe Caslon Pro"/>
              </a:rPr>
              <a:t>regularization</a:t>
            </a:r>
            <a:endParaRPr lang="fr-FR" sz="2000" b="0" dirty="0">
              <a:latin typeface="+mn-lt"/>
              <a:cs typeface="Adobe Caslon Pro"/>
            </a:endParaRPr>
          </a:p>
          <a:p>
            <a:pPr marL="800065" lvl="1" indent="-342865">
              <a:buFont typeface="Arial"/>
              <a:buChar char="•"/>
            </a:pPr>
            <a:r>
              <a:rPr lang="fr-FR" sz="2000" b="0" dirty="0">
                <a:latin typeface="+mn-lt"/>
                <a:cs typeface="Adobe Caslon Pro"/>
              </a:rPr>
              <a:t>More data and </a:t>
            </a:r>
            <a:r>
              <a:rPr lang="fr-FR" sz="2000" b="0" dirty="0" err="1">
                <a:latin typeface="+mn-lt"/>
                <a:cs typeface="Adobe Caslon Pro"/>
              </a:rPr>
              <a:t>bigger</a:t>
            </a:r>
            <a:r>
              <a:rPr lang="fr-FR" sz="2000" b="0" dirty="0">
                <a:latin typeface="+mn-lt"/>
                <a:cs typeface="Adobe Caslon Pro"/>
              </a:rPr>
              <a:t> model (7 </a:t>
            </a:r>
            <a:r>
              <a:rPr lang="fr-FR" sz="2000" b="0" dirty="0" err="1">
                <a:latin typeface="+mn-lt"/>
                <a:cs typeface="Adobe Caslon Pro"/>
              </a:rPr>
              <a:t>hidden</a:t>
            </a:r>
            <a:r>
              <a:rPr lang="fr-FR" sz="2000" b="0" dirty="0">
                <a:latin typeface="+mn-lt"/>
                <a:cs typeface="Adobe Caslon Pro"/>
              </a:rPr>
              <a:t> </a:t>
            </a:r>
            <a:r>
              <a:rPr lang="fr-FR" sz="2000" b="0" dirty="0" err="1">
                <a:latin typeface="+mn-lt"/>
                <a:cs typeface="Adobe Caslon Pro"/>
              </a:rPr>
              <a:t>layers</a:t>
            </a:r>
            <a:r>
              <a:rPr lang="fr-FR" sz="2000" b="0" dirty="0">
                <a:latin typeface="+mn-lt"/>
                <a:cs typeface="Adobe Caslon Pro"/>
              </a:rPr>
              <a:t>, </a:t>
            </a:r>
            <a:r>
              <a:rPr lang="fr-FR" sz="2000" b="0" dirty="0">
                <a:cs typeface="Adobe Caslon Pro"/>
              </a:rPr>
              <a:t>650K </a:t>
            </a:r>
            <a:r>
              <a:rPr lang="fr-FR" sz="2000" b="0" dirty="0" err="1">
                <a:cs typeface="Adobe Caslon Pro"/>
              </a:rPr>
              <a:t>units</a:t>
            </a:r>
            <a:r>
              <a:rPr lang="fr-FR" sz="2000" b="0" dirty="0">
                <a:cs typeface="Adobe Caslon Pro"/>
              </a:rPr>
              <a:t>, </a:t>
            </a:r>
            <a:r>
              <a:rPr lang="pt-BR" sz="2000" b="0" dirty="0">
                <a:cs typeface="Adobe Caslon Pro"/>
              </a:rPr>
              <a:t>60M params</a:t>
            </a:r>
            <a:r>
              <a:rPr lang="fr-FR" sz="2000" b="0" dirty="0">
                <a:latin typeface="+mn-lt"/>
                <a:cs typeface="Adobe Caslon Pro"/>
              </a:rPr>
              <a:t>)</a:t>
            </a:r>
          </a:p>
          <a:p>
            <a:pPr marL="800065" lvl="1" indent="-342865">
              <a:buFont typeface="Arial"/>
              <a:buChar char="•"/>
            </a:pPr>
            <a:r>
              <a:rPr lang="fr-FR" sz="2000" b="0" dirty="0">
                <a:latin typeface="+mn-lt"/>
                <a:cs typeface="Adobe Caslon Pro"/>
              </a:rPr>
              <a:t>GPU </a:t>
            </a:r>
            <a:r>
              <a:rPr lang="fr-FR" sz="2000" b="0" dirty="0" err="1">
                <a:latin typeface="+mn-lt"/>
                <a:cs typeface="Adobe Caslon Pro"/>
              </a:rPr>
              <a:t>implementation</a:t>
            </a:r>
            <a:r>
              <a:rPr lang="fr-FR" sz="2000" b="0" dirty="0">
                <a:latin typeface="+mn-lt"/>
                <a:cs typeface="Adobe Caslon Pro"/>
              </a:rPr>
              <a:t> (50x </a:t>
            </a:r>
            <a:r>
              <a:rPr lang="fr-FR" sz="2000" b="0" dirty="0" err="1">
                <a:latin typeface="+mn-lt"/>
                <a:cs typeface="Adobe Caslon Pro"/>
              </a:rPr>
              <a:t>speedup</a:t>
            </a:r>
            <a:r>
              <a:rPr lang="fr-FR" sz="2000" b="0" dirty="0">
                <a:latin typeface="+mn-lt"/>
                <a:cs typeface="Adobe Caslon Pro"/>
              </a:rPr>
              <a:t> over CPU)</a:t>
            </a:r>
          </a:p>
          <a:p>
            <a:pPr marL="1257265" lvl="2" indent="-342865">
              <a:buFont typeface="Arial"/>
              <a:buChar char="•"/>
            </a:pPr>
            <a:r>
              <a:rPr lang="fr-FR" sz="2000" b="0" dirty="0" err="1">
                <a:latin typeface="+mn-lt"/>
                <a:cs typeface="Adobe Caslon Pro"/>
              </a:rPr>
              <a:t>Trained</a:t>
            </a:r>
            <a:r>
              <a:rPr lang="fr-FR" sz="2000" b="0" dirty="0">
                <a:latin typeface="+mn-lt"/>
                <a:cs typeface="Adobe Caslon Pro"/>
              </a:rPr>
              <a:t> on </a:t>
            </a:r>
            <a:r>
              <a:rPr lang="fr-FR" sz="2000" b="0" dirty="0" err="1">
                <a:latin typeface="+mn-lt"/>
                <a:cs typeface="Adobe Caslon Pro"/>
              </a:rPr>
              <a:t>two</a:t>
            </a:r>
            <a:r>
              <a:rPr lang="fr-FR" sz="2000" b="0" dirty="0">
                <a:latin typeface="+mn-lt"/>
                <a:cs typeface="Adobe Caslon Pro"/>
              </a:rPr>
              <a:t> </a:t>
            </a:r>
            <a:r>
              <a:rPr lang="fr-FR" sz="2000" b="0" dirty="0" err="1">
                <a:latin typeface="+mn-lt"/>
                <a:cs typeface="Adobe Caslon Pro"/>
              </a:rPr>
              <a:t>GPUs</a:t>
            </a:r>
            <a:r>
              <a:rPr lang="fr-FR" sz="2000" b="0" dirty="0">
                <a:latin typeface="+mn-lt"/>
                <a:cs typeface="Adobe Caslon Pro"/>
              </a:rPr>
              <a:t> for a </a:t>
            </a:r>
            <a:r>
              <a:rPr lang="fr-FR" sz="2000" b="0" dirty="0" err="1">
                <a:latin typeface="+mn-lt"/>
                <a:cs typeface="Adobe Caslon Pro"/>
              </a:rPr>
              <a:t>week</a:t>
            </a:r>
            <a:endParaRPr lang="fr-FR" sz="2000" b="0" dirty="0">
              <a:latin typeface="+mn-lt"/>
              <a:cs typeface="Adobe Caslon Pro"/>
            </a:endParaRPr>
          </a:p>
        </p:txBody>
      </p:sp>
      <p:sp>
        <p:nvSpPr>
          <p:cNvPr id="8" name="TextBox 7"/>
          <p:cNvSpPr txBox="1"/>
          <p:nvPr/>
        </p:nvSpPr>
        <p:spPr>
          <a:xfrm>
            <a:off x="-228600" y="6443246"/>
            <a:ext cx="12649199" cy="338554"/>
          </a:xfrm>
          <a:prstGeom prst="rect">
            <a:avLst/>
          </a:prstGeom>
          <a:noFill/>
        </p:spPr>
        <p:txBody>
          <a:bodyPr wrap="square" rtlCol="0">
            <a:spAutoFit/>
          </a:bodyPr>
          <a:lstStyle/>
          <a:p>
            <a:pPr algn="ctr"/>
            <a:r>
              <a:rPr lang="en-US" sz="1600" b="0" dirty="0"/>
              <a:t>A. </a:t>
            </a:r>
            <a:r>
              <a:rPr lang="en-US" sz="1600" b="0" dirty="0" err="1"/>
              <a:t>Krizhevsky</a:t>
            </a:r>
            <a:r>
              <a:rPr lang="en-US" sz="1600" b="0" dirty="0"/>
              <a:t>, I. </a:t>
            </a:r>
            <a:r>
              <a:rPr lang="en-US" sz="1600" b="0" dirty="0" err="1"/>
              <a:t>Sutskever</a:t>
            </a:r>
            <a:r>
              <a:rPr lang="en-US" sz="1600" b="0" dirty="0"/>
              <a:t>, and G. Hinton, </a:t>
            </a:r>
            <a:r>
              <a:rPr lang="en-US" sz="1600" b="0" dirty="0">
                <a:hlinkClick r:id="rId4"/>
              </a:rPr>
              <a:t>ImageNet Classification with Deep Convolutional Neural Networks</a:t>
            </a:r>
            <a:r>
              <a:rPr lang="en-US" sz="1600" b="0" dirty="0"/>
              <a:t>, NIPS 2012</a:t>
            </a:r>
          </a:p>
        </p:txBody>
      </p:sp>
      <p:pic>
        <p:nvPicPr>
          <p:cNvPr id="6" name="Picture 5">
            <a:extLst>
              <a:ext uri="{FF2B5EF4-FFF2-40B4-BE49-F238E27FC236}">
                <a16:creationId xmlns:a16="http://schemas.microsoft.com/office/drawing/2014/main" id="{38730EF8-0B0A-524A-9B01-CB940B8D1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800" y="1477332"/>
            <a:ext cx="1905000" cy="4390068"/>
          </a:xfrm>
          <a:prstGeom prst="rect">
            <a:avLst/>
          </a:prstGeom>
        </p:spPr>
      </p:pic>
    </p:spTree>
    <p:extLst>
      <p:ext uri="{BB962C8B-B14F-4D97-AF65-F5344CB8AC3E}">
        <p14:creationId xmlns:p14="http://schemas.microsoft.com/office/powerpoint/2010/main" val="42251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AlexNet</a:t>
            </a:r>
            <a:r>
              <a:rPr lang="en-US" dirty="0"/>
              <a:t> by the numbers</a:t>
            </a:r>
          </a:p>
        </p:txBody>
      </p:sp>
      <p:sp>
        <p:nvSpPr>
          <p:cNvPr id="4" name="Content Placeholder 3">
            <a:extLst>
              <a:ext uri="{FF2B5EF4-FFF2-40B4-BE49-F238E27FC236}">
                <a16:creationId xmlns:a16="http://schemas.microsoft.com/office/drawing/2014/main" id="{FA3AF686-A1A8-B843-9A47-6CAE5B2E73B1}"/>
              </a:ext>
            </a:extLst>
          </p:cNvPr>
          <p:cNvSpPr>
            <a:spLocks noGrp="1"/>
          </p:cNvSpPr>
          <p:nvPr>
            <p:ph idx="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41802162"/>
              </p:ext>
            </p:extLst>
          </p:nvPr>
        </p:nvGraphicFramePr>
        <p:xfrm>
          <a:off x="381000" y="1295400"/>
          <a:ext cx="11537208" cy="4988886"/>
        </p:xfrm>
        <a:graphic>
          <a:graphicData uri="http://schemas.openxmlformats.org/drawingml/2006/table">
            <a:tbl>
              <a:tblPr>
                <a:tableStyleId>{5C22544A-7EE6-4342-B048-85BDC9FD1C3A}</a:tableStyleId>
              </a:tblPr>
              <a:tblGrid>
                <a:gridCol w="881977">
                  <a:extLst>
                    <a:ext uri="{9D8B030D-6E8A-4147-A177-3AD203B41FA5}">
                      <a16:colId xmlns:a16="http://schemas.microsoft.com/office/drawing/2014/main" val="20000"/>
                    </a:ext>
                  </a:extLst>
                </a:gridCol>
                <a:gridCol w="810465">
                  <a:extLst>
                    <a:ext uri="{9D8B030D-6E8A-4147-A177-3AD203B41FA5}">
                      <a16:colId xmlns:a16="http://schemas.microsoft.com/office/drawing/2014/main" val="20001"/>
                    </a:ext>
                  </a:extLst>
                </a:gridCol>
                <a:gridCol w="834302">
                  <a:extLst>
                    <a:ext uri="{9D8B030D-6E8A-4147-A177-3AD203B41FA5}">
                      <a16:colId xmlns:a16="http://schemas.microsoft.com/office/drawing/2014/main" val="20002"/>
                    </a:ext>
                  </a:extLst>
                </a:gridCol>
                <a:gridCol w="748964">
                  <a:extLst>
                    <a:ext uri="{9D8B030D-6E8A-4147-A177-3AD203B41FA5}">
                      <a16:colId xmlns:a16="http://schemas.microsoft.com/office/drawing/2014/main" val="20003"/>
                    </a:ext>
                  </a:extLst>
                </a:gridCol>
                <a:gridCol w="1012170">
                  <a:extLst>
                    <a:ext uri="{9D8B030D-6E8A-4147-A177-3AD203B41FA5}">
                      <a16:colId xmlns:a16="http://schemas.microsoft.com/office/drawing/2014/main" val="20004"/>
                    </a:ext>
                  </a:extLst>
                </a:gridCol>
                <a:gridCol w="848036">
                  <a:extLst>
                    <a:ext uri="{9D8B030D-6E8A-4147-A177-3AD203B41FA5}">
                      <a16:colId xmlns:a16="http://schemas.microsoft.com/office/drawing/2014/main" val="20005"/>
                    </a:ext>
                  </a:extLst>
                </a:gridCol>
                <a:gridCol w="615509">
                  <a:extLst>
                    <a:ext uri="{9D8B030D-6E8A-4147-A177-3AD203B41FA5}">
                      <a16:colId xmlns:a16="http://schemas.microsoft.com/office/drawing/2014/main" val="20006"/>
                    </a:ext>
                  </a:extLst>
                </a:gridCol>
                <a:gridCol w="793322">
                  <a:extLst>
                    <a:ext uri="{9D8B030D-6E8A-4147-A177-3AD203B41FA5}">
                      <a16:colId xmlns:a16="http://schemas.microsoft.com/office/drawing/2014/main" val="20007"/>
                    </a:ext>
                  </a:extLst>
                </a:gridCol>
                <a:gridCol w="957458">
                  <a:extLst>
                    <a:ext uri="{9D8B030D-6E8A-4147-A177-3AD203B41FA5}">
                      <a16:colId xmlns:a16="http://schemas.microsoft.com/office/drawing/2014/main" val="20008"/>
                    </a:ext>
                  </a:extLst>
                </a:gridCol>
                <a:gridCol w="1668713">
                  <a:extLst>
                    <a:ext uri="{9D8B030D-6E8A-4147-A177-3AD203B41FA5}">
                      <a16:colId xmlns:a16="http://schemas.microsoft.com/office/drawing/2014/main" val="20009"/>
                    </a:ext>
                  </a:extLst>
                </a:gridCol>
                <a:gridCol w="1340442">
                  <a:extLst>
                    <a:ext uri="{9D8B030D-6E8A-4147-A177-3AD203B41FA5}">
                      <a16:colId xmlns:a16="http://schemas.microsoft.com/office/drawing/2014/main" val="20010"/>
                    </a:ext>
                  </a:extLst>
                </a:gridCol>
                <a:gridCol w="1025850">
                  <a:extLst>
                    <a:ext uri="{9D8B030D-6E8A-4147-A177-3AD203B41FA5}">
                      <a16:colId xmlns:a16="http://schemas.microsoft.com/office/drawing/2014/main" val="20011"/>
                    </a:ext>
                  </a:extLst>
                </a:gridCol>
              </a:tblGrid>
              <a:tr h="356349">
                <a:tc>
                  <a:txBody>
                    <a:bodyPr/>
                    <a:lstStyle/>
                    <a:p>
                      <a:pPr algn="l" fontAlgn="b"/>
                      <a:endParaRPr lang="en-US" sz="18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800" b="1" u="none" strike="noStrike" dirty="0">
                          <a:effectLst/>
                        </a:rPr>
                        <a:t>Input size</a:t>
                      </a:r>
                      <a:endParaRPr lang="en-US"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800" b="1" u="none" strike="noStrike" dirty="0">
                          <a:effectLst/>
                        </a:rPr>
                        <a:t>Layer</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800" b="1" u="none" strike="noStrike" dirty="0">
                          <a:effectLst/>
                        </a:rPr>
                        <a:t>Output size</a:t>
                      </a:r>
                      <a:endParaRPr lang="en-US" sz="1800" b="1"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56349">
                <a:tc>
                  <a:txBody>
                    <a:bodyPr/>
                    <a:lstStyle/>
                    <a:p>
                      <a:pPr algn="l" fontAlgn="b"/>
                      <a:r>
                        <a:rPr lang="en-US" sz="1800" b="1" u="none" strike="noStrike" dirty="0">
                          <a:effectLst/>
                        </a:rPr>
                        <a:t>Layer</a:t>
                      </a:r>
                      <a:endParaRPr lang="en-US" sz="1800" b="1" i="0" u="none" strike="noStrike" dirty="0">
                        <a:solidFill>
                          <a:srgbClr val="000000"/>
                        </a:solidFill>
                        <a:effectLst/>
                        <a:latin typeface="Calibri" charset="0"/>
                      </a:endParaRPr>
                    </a:p>
                  </a:txBody>
                  <a:tcPr marL="6350" marR="6350" marT="6350" marB="0" anchor="b"/>
                </a:tc>
                <a:tc>
                  <a:txBody>
                    <a:bodyPr/>
                    <a:lstStyle/>
                    <a:p>
                      <a:pPr algn="l" fontAlgn="b"/>
                      <a:r>
                        <a:rPr lang="en-US" sz="1800" b="1" u="none" strike="noStrike" dirty="0">
                          <a:effectLst/>
                        </a:rPr>
                        <a:t>C</a:t>
                      </a:r>
                      <a:endParaRPr lang="en-US"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800" b="1" u="none" strike="noStrike" dirty="0" err="1">
                          <a:effectLst/>
                        </a:rPr>
                        <a:t>H</a:t>
                      </a:r>
                      <a:r>
                        <a:rPr lang="mr-IN" sz="1800" b="1" u="none" strike="noStrike" dirty="0">
                          <a:effectLst/>
                        </a:rPr>
                        <a:t> / </a:t>
                      </a:r>
                      <a:r>
                        <a:rPr lang="mr-IN" sz="1800" b="1" u="none" strike="noStrike" dirty="0" err="1">
                          <a:effectLst/>
                        </a:rPr>
                        <a:t>W</a:t>
                      </a:r>
                      <a:endParaRPr lang="mr-IN"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800" b="1" u="none" strike="noStrike" dirty="0">
                          <a:effectLst/>
                        </a:rPr>
                        <a:t>filters</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kernel</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stride</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pad</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C</a:t>
                      </a:r>
                      <a:endParaRPr lang="en-US" sz="1800" b="1"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800" b="1" u="none" strike="noStrike" dirty="0" err="1">
                          <a:effectLst/>
                        </a:rPr>
                        <a:t>H</a:t>
                      </a:r>
                      <a:r>
                        <a:rPr lang="mr-IN" sz="1800" b="1" u="none" strike="noStrike" dirty="0">
                          <a:effectLst/>
                        </a:rPr>
                        <a:t> / </a:t>
                      </a:r>
                      <a:r>
                        <a:rPr lang="mr-IN" sz="1800" b="1" u="none" strike="noStrike" dirty="0" err="1">
                          <a:effectLst/>
                        </a:rPr>
                        <a:t>W</a:t>
                      </a:r>
                      <a:endParaRPr lang="mr-IN" sz="1800" b="1"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800" b="1" u="none" strike="noStrike" dirty="0">
                          <a:effectLst/>
                        </a:rPr>
                        <a:t>memory (KB)</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800" b="1" u="none" strike="noStrike" dirty="0" err="1">
                          <a:effectLst/>
                        </a:rPr>
                        <a:t>params</a:t>
                      </a:r>
                      <a:r>
                        <a:rPr lang="en-US" sz="1800" b="1" u="none" strike="noStrike" dirty="0">
                          <a:effectLst/>
                        </a:rPr>
                        <a:t> (k)</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800" b="1" u="none" strike="noStrike" dirty="0">
                          <a:effectLst/>
                        </a:rPr>
                        <a:t>flop (M)</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56349">
                <a:tc>
                  <a:txBody>
                    <a:bodyPr/>
                    <a:lstStyle/>
                    <a:p>
                      <a:pPr algn="l" fontAlgn="b"/>
                      <a:r>
                        <a:rPr lang="en-US" sz="1800" u="none" strike="noStrike">
                          <a:effectLst/>
                        </a:rPr>
                        <a:t>conv1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227</a:t>
                      </a:r>
                      <a:endParaRPr lang="is-I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64</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4</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56</a:t>
                      </a:r>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784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73</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56349">
                <a:tc>
                  <a:txBody>
                    <a:bodyPr/>
                    <a:lstStyle/>
                    <a:p>
                      <a:pPr algn="l" fontAlgn="b"/>
                      <a:r>
                        <a:rPr lang="en-US" sz="1800" u="none" strike="noStrike">
                          <a:effectLst/>
                        </a:rPr>
                        <a:t>pool1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56</a:t>
                      </a:r>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0</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27</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182</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3"/>
                  </a:ext>
                </a:extLst>
              </a:tr>
              <a:tr h="356349">
                <a:tc>
                  <a:txBody>
                    <a:bodyPr/>
                    <a:lstStyle/>
                    <a:p>
                      <a:pPr algn="l" fontAlgn="b"/>
                      <a:r>
                        <a:rPr lang="en-US" sz="1800" u="none" strike="noStrike">
                          <a:effectLst/>
                        </a:rPr>
                        <a:t>conv2</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27</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27</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547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307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224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4"/>
                  </a:ext>
                </a:extLst>
              </a:tr>
              <a:tr h="356349">
                <a:tc>
                  <a:txBody>
                    <a:bodyPr/>
                    <a:lstStyle/>
                    <a:p>
                      <a:pPr algn="l" fontAlgn="b"/>
                      <a:r>
                        <a:rPr lang="en-US" sz="1800" u="none" strike="noStrike">
                          <a:effectLst/>
                        </a:rPr>
                        <a:t>pool2</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27</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tr-TR" sz="1800" u="none" strike="noStrike" dirty="0">
                          <a:effectLst/>
                        </a:rPr>
                        <a:t>127</a:t>
                      </a:r>
                      <a:endParaRPr lang="tr-T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5"/>
                  </a:ext>
                </a:extLst>
              </a:tr>
              <a:tr h="356349">
                <a:tc>
                  <a:txBody>
                    <a:bodyPr/>
                    <a:lstStyle/>
                    <a:p>
                      <a:pPr algn="l" fontAlgn="b"/>
                      <a:r>
                        <a:rPr lang="en-US" sz="1800" u="none" strike="noStrike" dirty="0">
                          <a:effectLst/>
                        </a:rPr>
                        <a:t>conv3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254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664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112</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r h="356349">
                <a:tc>
                  <a:txBody>
                    <a:bodyPr/>
                    <a:lstStyle/>
                    <a:p>
                      <a:pPr algn="l" fontAlgn="b"/>
                      <a:r>
                        <a:rPr lang="en-US" sz="1800" u="none" strike="noStrike">
                          <a:effectLst/>
                        </a:rPr>
                        <a:t>conv4</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169</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885</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800" u="none" strike="noStrike" dirty="0">
                          <a:effectLst/>
                        </a:rPr>
                        <a:t>145</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7"/>
                  </a:ext>
                </a:extLst>
              </a:tr>
              <a:tr h="356349">
                <a:tc>
                  <a:txBody>
                    <a:bodyPr/>
                    <a:lstStyle/>
                    <a:p>
                      <a:pPr algn="l" fontAlgn="b"/>
                      <a:r>
                        <a:rPr lang="en-US" sz="1800" u="none" strike="noStrike">
                          <a:effectLst/>
                        </a:rPr>
                        <a:t>conv5</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169</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590</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100</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8"/>
                  </a:ext>
                </a:extLst>
              </a:tr>
              <a:tr h="356349">
                <a:tc>
                  <a:txBody>
                    <a:bodyPr/>
                    <a:lstStyle/>
                    <a:p>
                      <a:pPr algn="l" fontAlgn="b"/>
                      <a:r>
                        <a:rPr lang="en-US" sz="1800" u="none" strike="noStrike">
                          <a:effectLst/>
                        </a:rPr>
                        <a:t>pool5</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0</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9"/>
                  </a:ext>
                </a:extLst>
              </a:tr>
              <a:tr h="356349">
                <a:tc>
                  <a:txBody>
                    <a:bodyPr/>
                    <a:lstStyle/>
                    <a:p>
                      <a:pPr algn="l" fontAlgn="b"/>
                      <a:r>
                        <a:rPr lang="en-US" sz="1800" u="none" strike="noStrike" dirty="0">
                          <a:effectLst/>
                        </a:rPr>
                        <a:t>flatten</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cs-CZ" sz="1800" u="none" strike="noStrike">
                          <a:effectLst/>
                        </a:rPr>
                        <a:t>9216</a:t>
                      </a:r>
                      <a:endParaRPr lang="cs-CZ"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10"/>
                  </a:ext>
                </a:extLst>
              </a:tr>
              <a:tr h="356349">
                <a:tc>
                  <a:txBody>
                    <a:bodyPr/>
                    <a:lstStyle/>
                    <a:p>
                      <a:pPr algn="l" fontAlgn="b"/>
                      <a:r>
                        <a:rPr lang="en-US" sz="1800" u="none" strike="noStrike" dirty="0">
                          <a:effectLst/>
                        </a:rPr>
                        <a:t>fc6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9216</a:t>
                      </a:r>
                      <a:endParaRPr lang="cs-CZ"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16</a:t>
                      </a:r>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37,749</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800" u="none" strike="noStrike" dirty="0">
                          <a:effectLst/>
                        </a:rPr>
                        <a:t>38</a:t>
                      </a:r>
                      <a:endParaRPr lang="fi-FI"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1"/>
                  </a:ext>
                </a:extLst>
              </a:tr>
              <a:tr h="356349">
                <a:tc>
                  <a:txBody>
                    <a:bodyPr/>
                    <a:lstStyle/>
                    <a:p>
                      <a:pPr algn="l" fontAlgn="b"/>
                      <a:r>
                        <a:rPr lang="en-US" sz="1800" u="none" strike="noStrike">
                          <a:effectLst/>
                        </a:rPr>
                        <a:t>fc7</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16</a:t>
                      </a:r>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nb-NO" sz="1800" u="none" strike="noStrike" dirty="0">
                          <a:effectLst/>
                        </a:rPr>
                        <a:t>16,777</a:t>
                      </a:r>
                      <a:endParaRPr lang="nb-NO"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17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2"/>
                  </a:ext>
                </a:extLst>
              </a:tr>
              <a:tr h="356349">
                <a:tc>
                  <a:txBody>
                    <a:bodyPr/>
                    <a:lstStyle/>
                    <a:p>
                      <a:pPr algn="l" fontAlgn="b"/>
                      <a:r>
                        <a:rPr lang="en-US" sz="1800" u="none" strike="noStrike">
                          <a:effectLst/>
                        </a:rPr>
                        <a:t>fc8</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1000</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1000</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4,096</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3"/>
                  </a:ext>
                </a:extLst>
              </a:tr>
            </a:tbl>
          </a:graphicData>
        </a:graphic>
      </p:graphicFrame>
      <p:sp>
        <p:nvSpPr>
          <p:cNvPr id="8" name="TextBox 7">
            <a:extLst>
              <a:ext uri="{FF2B5EF4-FFF2-40B4-BE49-F238E27FC236}">
                <a16:creationId xmlns:a16="http://schemas.microsoft.com/office/drawing/2014/main" id="{A5DE9D1B-F35E-314F-8138-3BFDF311A5AB}"/>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2"/>
              </a:rPr>
              <a:t>J. Johnson</a:t>
            </a:r>
            <a:endParaRPr lang="en-US" sz="1800" b="0" dirty="0"/>
          </a:p>
        </p:txBody>
      </p:sp>
    </p:spTree>
    <p:extLst>
      <p:ext uri="{BB962C8B-B14F-4D97-AF65-F5344CB8AC3E}">
        <p14:creationId xmlns:p14="http://schemas.microsoft.com/office/powerpoint/2010/main" val="432126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AlexNet</a:t>
            </a:r>
            <a:r>
              <a:rPr lang="en-US" dirty="0"/>
              <a:t> by the numbers</a:t>
            </a:r>
          </a:p>
        </p:txBody>
      </p:sp>
      <p:sp>
        <p:nvSpPr>
          <p:cNvPr id="4" name="Content Placeholder 3">
            <a:extLst>
              <a:ext uri="{FF2B5EF4-FFF2-40B4-BE49-F238E27FC236}">
                <a16:creationId xmlns:a16="http://schemas.microsoft.com/office/drawing/2014/main" id="{C0DCD7DB-655C-BC4A-A87F-F5911B5E5B0F}"/>
              </a:ext>
            </a:extLst>
          </p:cNvPr>
          <p:cNvSpPr>
            <a:spLocks noGrp="1"/>
          </p:cNvSpPr>
          <p:nvPr>
            <p:ph idx="1"/>
          </p:nvPr>
        </p:nvSpPr>
        <p:spPr/>
        <p:txBody>
          <a:bodyPr/>
          <a:lstStyle/>
          <a:p>
            <a:endParaRPr lang="en-US"/>
          </a:p>
        </p:txBody>
      </p:sp>
      <p:graphicFrame>
        <p:nvGraphicFramePr>
          <p:cNvPr id="7" name="Chart 6"/>
          <p:cNvGraphicFramePr>
            <a:graphicFrameLocks/>
          </p:cNvGraphicFramePr>
          <p:nvPr/>
        </p:nvGraphicFramePr>
        <p:xfrm>
          <a:off x="-568325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113001133"/>
              </p:ext>
            </p:extLst>
          </p:nvPr>
        </p:nvGraphicFramePr>
        <p:xfrm>
          <a:off x="4084320" y="1219200"/>
          <a:ext cx="4023360"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141423507"/>
              </p:ext>
            </p:extLst>
          </p:nvPr>
        </p:nvGraphicFramePr>
        <p:xfrm>
          <a:off x="8107680" y="1219200"/>
          <a:ext cx="4023360" cy="3657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885914252"/>
              </p:ext>
            </p:extLst>
          </p:nvPr>
        </p:nvGraphicFramePr>
        <p:xfrm>
          <a:off x="60960" y="1219200"/>
          <a:ext cx="4023360" cy="36576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842984" y="4888721"/>
            <a:ext cx="3004594" cy="1200329"/>
          </a:xfrm>
          <a:prstGeom prst="rect">
            <a:avLst/>
          </a:prstGeom>
          <a:noFill/>
        </p:spPr>
        <p:txBody>
          <a:bodyPr wrap="square" rtlCol="0">
            <a:spAutoFit/>
          </a:bodyPr>
          <a:lstStyle/>
          <a:p>
            <a:r>
              <a:rPr lang="en-US" sz="2400" b="0" dirty="0"/>
              <a:t>Most of the memory usage is in the early convolution layers</a:t>
            </a:r>
          </a:p>
        </p:txBody>
      </p:sp>
      <p:sp>
        <p:nvSpPr>
          <p:cNvPr id="11" name="TextBox 10"/>
          <p:cNvSpPr txBox="1"/>
          <p:nvPr/>
        </p:nvSpPr>
        <p:spPr>
          <a:xfrm>
            <a:off x="4273663" y="4908212"/>
            <a:ext cx="3644674" cy="1200329"/>
          </a:xfrm>
          <a:prstGeom prst="rect">
            <a:avLst/>
          </a:prstGeom>
          <a:noFill/>
        </p:spPr>
        <p:txBody>
          <a:bodyPr wrap="square" rtlCol="0">
            <a:spAutoFit/>
          </a:bodyPr>
          <a:lstStyle/>
          <a:p>
            <a:r>
              <a:rPr lang="en-US" sz="2400" b="0" dirty="0"/>
              <a:t>Nearly all parameters are in </a:t>
            </a:r>
            <a:r>
              <a:rPr lang="en-US" sz="2400" b="0"/>
              <a:t>the fully-connected layers</a:t>
            </a:r>
            <a:endParaRPr lang="en-US" sz="2400" b="0" dirty="0"/>
          </a:p>
        </p:txBody>
      </p:sp>
      <p:sp>
        <p:nvSpPr>
          <p:cNvPr id="12" name="TextBox 11"/>
          <p:cNvSpPr txBox="1"/>
          <p:nvPr/>
        </p:nvSpPr>
        <p:spPr>
          <a:xfrm>
            <a:off x="8731363" y="4898380"/>
            <a:ext cx="2775994" cy="1200329"/>
          </a:xfrm>
          <a:prstGeom prst="rect">
            <a:avLst/>
          </a:prstGeom>
          <a:noFill/>
        </p:spPr>
        <p:txBody>
          <a:bodyPr wrap="square" rtlCol="0">
            <a:spAutoFit/>
          </a:bodyPr>
          <a:lstStyle/>
          <a:p>
            <a:r>
              <a:rPr lang="en-US" sz="2400" b="0" dirty="0"/>
              <a:t>Most floating-point ops occur in the convolution layers</a:t>
            </a:r>
          </a:p>
        </p:txBody>
      </p:sp>
      <p:sp>
        <p:nvSpPr>
          <p:cNvPr id="13" name="TextBox 12">
            <a:extLst>
              <a:ext uri="{FF2B5EF4-FFF2-40B4-BE49-F238E27FC236}">
                <a16:creationId xmlns:a16="http://schemas.microsoft.com/office/drawing/2014/main" id="{AF24C3BD-314D-214B-8A4F-7CA44F8AFC3F}"/>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6"/>
              </a:rPr>
              <a:t>J. Johnson</a:t>
            </a:r>
            <a:endParaRPr lang="en-US" sz="1800" b="0" dirty="0"/>
          </a:p>
        </p:txBody>
      </p:sp>
      <p:sp>
        <p:nvSpPr>
          <p:cNvPr id="6" name="Rounded Rectangular Callout 5">
            <a:extLst>
              <a:ext uri="{FF2B5EF4-FFF2-40B4-BE49-F238E27FC236}">
                <a16:creationId xmlns:a16="http://schemas.microsoft.com/office/drawing/2014/main" id="{26EC84DD-7CE0-7D49-B21F-9A0301F78BEC}"/>
              </a:ext>
            </a:extLst>
          </p:cNvPr>
          <p:cNvSpPr/>
          <p:nvPr/>
        </p:nvSpPr>
        <p:spPr bwMode="auto">
          <a:xfrm>
            <a:off x="7467599" y="1145709"/>
            <a:ext cx="4039757" cy="1472210"/>
          </a:xfrm>
          <a:prstGeom prst="wedgeRoundRectCallout">
            <a:avLst>
              <a:gd name="adj1" fmla="val -63069"/>
              <a:gd name="adj2" fmla="val 166478"/>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FC6 input size:</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6 x 6 x 256 = 9216</a:t>
            </a:r>
          </a:p>
          <a:p>
            <a:pPr marL="0" marR="0" indent="0" algn="l" defTabSz="914400" rtl="0" eaLnBrk="0" fontAlgn="base" latinLnBrk="0" hangingPunct="0">
              <a:lnSpc>
                <a:spcPct val="100000"/>
              </a:lnSpc>
              <a:spcBef>
                <a:spcPct val="0"/>
              </a:spcBef>
              <a:spcAft>
                <a:spcPct val="0"/>
              </a:spcAft>
              <a:buClrTx/>
              <a:buSzTx/>
              <a:buFontTx/>
              <a:buNone/>
              <a:tabLst/>
            </a:pPr>
            <a:r>
              <a:rPr lang="en-US" sz="2000" b="0" dirty="0"/>
              <a:t>Output size:</a:t>
            </a:r>
            <a:r>
              <a:rPr kumimoji="0" lang="en-US" sz="2000" b="0" i="0" u="none" strike="noStrike" cap="none" normalizeH="0" baseline="0" dirty="0">
                <a:ln>
                  <a:noFill/>
                </a:ln>
                <a:solidFill>
                  <a:schemeClr val="tx1"/>
                </a:solidFill>
                <a:effectLst/>
                <a:latin typeface="Arial" charset="0"/>
                <a:cs typeface="Arial" charset="0"/>
              </a:rPr>
              <a:t> 4096</a:t>
            </a:r>
          </a:p>
          <a:p>
            <a:pPr marL="0" marR="0" indent="0" algn="l" defTabSz="914400" rtl="0" eaLnBrk="0" fontAlgn="base" latinLnBrk="0" hangingPunct="0">
              <a:lnSpc>
                <a:spcPct val="100000"/>
              </a:lnSpc>
              <a:spcBef>
                <a:spcPct val="0"/>
              </a:spcBef>
              <a:spcAft>
                <a:spcPct val="0"/>
              </a:spcAft>
              <a:buClrTx/>
              <a:buSzTx/>
              <a:buFontTx/>
              <a:buNone/>
              <a:tabLst/>
            </a:pPr>
            <a:r>
              <a:rPr lang="en-US" sz="2000" b="0" dirty="0" err="1"/>
              <a:t>Params</a:t>
            </a:r>
            <a:r>
              <a:rPr lang="en-US" sz="2000" b="0" dirty="0"/>
              <a:t>: 9216 x 4096 = 37,749K</a:t>
            </a:r>
            <a:endParaRPr kumimoji="0" lang="en-US" sz="2000" b="0" i="0" u="none" strike="noStrike" cap="none" normalizeH="0" baseline="0" dirty="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2603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Clarifai</a:t>
            </a:r>
            <a:r>
              <a:rPr lang="en-US" dirty="0"/>
              <a:t> or </a:t>
            </a:r>
            <a:r>
              <a:rPr lang="en-US" dirty="0" err="1"/>
              <a:t>ZFNet</a:t>
            </a:r>
            <a:r>
              <a:rPr lang="en-US" dirty="0"/>
              <a:t>: </a:t>
            </a:r>
            <a:r>
              <a:rPr lang="en-US" dirty="0">
                <a:solidFill>
                  <a:schemeClr val="tx1"/>
                </a:solidFill>
              </a:rPr>
              <a:t>ILSVRC 2013 winner</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Refinement of </a:t>
            </a:r>
            <a:r>
              <a:rPr lang="en-US" dirty="0" err="1"/>
              <a:t>AlexNet</a:t>
            </a:r>
            <a:endParaRPr lang="en-US" dirty="0"/>
          </a:p>
        </p:txBody>
      </p:sp>
      <p:sp>
        <p:nvSpPr>
          <p:cNvPr id="4" name="TextBox 3"/>
          <p:cNvSpPr txBox="1"/>
          <p:nvPr/>
        </p:nvSpPr>
        <p:spPr>
          <a:xfrm>
            <a:off x="1600200" y="6059270"/>
            <a:ext cx="9067800" cy="646331"/>
          </a:xfrm>
          <a:prstGeom prst="rect">
            <a:avLst/>
          </a:prstGeom>
          <a:noFill/>
        </p:spPr>
        <p:txBody>
          <a:bodyPr wrap="square" rtlCol="0">
            <a:spAutoFit/>
          </a:bodyPr>
          <a:lstStyle/>
          <a:p>
            <a:pPr algn="ctr"/>
            <a:r>
              <a:rPr lang="en-US" sz="1800" b="0" dirty="0"/>
              <a:t>M. </a:t>
            </a:r>
            <a:r>
              <a:rPr lang="en-US" sz="1800" b="0" dirty="0" err="1"/>
              <a:t>Zeiler</a:t>
            </a:r>
            <a:r>
              <a:rPr lang="en-US" sz="1800" b="0" dirty="0"/>
              <a:t> and R. Fergus, </a:t>
            </a:r>
            <a:r>
              <a:rPr lang="en-US" sz="1800" b="0" dirty="0">
                <a:hlinkClick r:id="rId2"/>
              </a:rPr>
              <a:t>Visualizing and Understanding Convolutional Networks</a:t>
            </a:r>
            <a:r>
              <a:rPr lang="en-US" sz="1800" b="0" dirty="0"/>
              <a:t>, </a:t>
            </a:r>
            <a:br>
              <a:rPr lang="en-US" sz="1800" b="0" dirty="0"/>
            </a:br>
            <a:r>
              <a:rPr lang="en-US" sz="1800" b="0" dirty="0"/>
              <a:t>ECCV 2014 (Best Paper Award winner)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95476"/>
            <a:ext cx="9148624" cy="3743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37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solidFill>
                  <a:schemeClr val="bg1">
                    <a:lumMod val="65000"/>
                  </a:schemeClr>
                </a:solidFill>
              </a:rPr>
              <a:t>Building blocks</a:t>
            </a:r>
          </a:p>
          <a:p>
            <a:pPr marL="857250" lvl="1" indent="-457200">
              <a:buFont typeface="Arial" panose="020B0604020202020204" pitchFamily="34" charset="0"/>
              <a:buChar char="•"/>
            </a:pPr>
            <a:r>
              <a:rPr lang="en-US" sz="2400" dirty="0">
                <a:solidFill>
                  <a:schemeClr val="bg1">
                    <a:lumMod val="65000"/>
                  </a:schemeClr>
                </a:solidFill>
              </a:rPr>
              <a:t>Convolutional layers</a:t>
            </a:r>
          </a:p>
          <a:p>
            <a:pPr marL="857250" lvl="1" indent="-457200">
              <a:buFont typeface="Arial" panose="020B0604020202020204" pitchFamily="34" charset="0"/>
              <a:buChar char="•"/>
            </a:pPr>
            <a:r>
              <a:rPr lang="en-US" sz="2400" dirty="0">
                <a:solidFill>
                  <a:schemeClr val="bg1">
                    <a:lumMod val="65000"/>
                  </a:schemeClr>
                </a:solidFill>
              </a:rPr>
              <a:t>Pooling layers and nonlinearities</a:t>
            </a:r>
          </a:p>
          <a:p>
            <a:pPr marL="457200" indent="-457200">
              <a:buFont typeface="Arial"/>
              <a:buChar char="•"/>
            </a:pPr>
            <a:r>
              <a:rPr lang="en-US" sz="3200" dirty="0">
                <a:solidFill>
                  <a:schemeClr val="bg1">
                    <a:lumMod val="50000"/>
                  </a:schemeClr>
                </a:solidFill>
              </a:rPr>
              <a:t>Architectures: </a:t>
            </a:r>
          </a:p>
          <a:p>
            <a:pPr marL="857250" lvl="1" indent="-457200">
              <a:buFont typeface="Arial"/>
              <a:buChar char="•"/>
            </a:pPr>
            <a:r>
              <a:rPr lang="en-US" sz="2400" dirty="0">
                <a:solidFill>
                  <a:schemeClr val="bg1">
                    <a:lumMod val="50000"/>
                  </a:schemeClr>
                </a:solidFill>
              </a:rPr>
              <a:t>1</a:t>
            </a:r>
            <a:r>
              <a:rPr lang="en-US" sz="2400" baseline="30000" dirty="0">
                <a:solidFill>
                  <a:schemeClr val="bg1">
                    <a:lumMod val="50000"/>
                  </a:schemeClr>
                </a:solidFill>
              </a:rPr>
              <a:t>st</a:t>
            </a:r>
            <a:r>
              <a:rPr lang="en-US" sz="2400" dirty="0">
                <a:solidFill>
                  <a:schemeClr val="bg1">
                    <a:lumMod val="50000"/>
                  </a:schemeClr>
                </a:solidFill>
              </a:rPr>
              <a:t> generation (2012-2013): </a:t>
            </a:r>
            <a:r>
              <a:rPr lang="en-US" sz="2400" dirty="0" err="1">
                <a:solidFill>
                  <a:schemeClr val="bg1">
                    <a:lumMod val="50000"/>
                  </a:schemeClr>
                </a:solidFill>
              </a:rPr>
              <a:t>AlexNet</a:t>
            </a:r>
            <a:endParaRPr lang="en-US" sz="2400" dirty="0">
              <a:solidFill>
                <a:schemeClr val="bg1">
                  <a:lumMod val="50000"/>
                </a:schemeClr>
              </a:solidFill>
            </a:endParaRPr>
          </a:p>
          <a:p>
            <a:pPr marL="857250" lvl="1" indent="-457200">
              <a:buFont typeface="Arial"/>
              <a:buChar char="•"/>
            </a:pPr>
            <a:r>
              <a:rPr lang="en-US" sz="2400" dirty="0"/>
              <a:t>2</a:t>
            </a:r>
            <a:r>
              <a:rPr lang="en-US" sz="2400" baseline="30000" dirty="0"/>
              <a:t>nd</a:t>
            </a:r>
            <a:r>
              <a:rPr lang="en-US" sz="2400" dirty="0"/>
              <a:t> generation (2014): </a:t>
            </a:r>
            <a:r>
              <a:rPr lang="en-US" sz="2400" dirty="0" err="1"/>
              <a:t>VGGNet</a:t>
            </a:r>
            <a:r>
              <a:rPr lang="en-US" sz="2400" dirty="0"/>
              <a:t>, </a:t>
            </a:r>
            <a:r>
              <a:rPr lang="en-US" sz="2400" dirty="0" err="1"/>
              <a:t>GoogLeNet</a:t>
            </a:r>
            <a:endParaRPr lang="en-US" sz="2400" dirty="0"/>
          </a:p>
          <a:p>
            <a:pPr marL="857250" lvl="1" indent="-457200">
              <a:buFont typeface="Arial"/>
              <a:buChar char="•"/>
            </a:pPr>
            <a:r>
              <a:rPr lang="en-US" sz="2400" dirty="0"/>
              <a:t>3</a:t>
            </a:r>
            <a:r>
              <a:rPr lang="en-US" sz="2400" baseline="30000" dirty="0"/>
              <a:t>rd</a:t>
            </a:r>
            <a:r>
              <a:rPr lang="en-US" sz="2400" dirty="0"/>
              <a:t> generation (2015): </a:t>
            </a:r>
            <a:r>
              <a:rPr lang="en-US" sz="2400" dirty="0" err="1"/>
              <a:t>ResNet</a:t>
            </a:r>
            <a:endParaRPr lang="en-US" sz="2400" dirty="0"/>
          </a:p>
          <a:p>
            <a:pPr marL="857250" lvl="1" indent="-457200">
              <a:buFont typeface="Arial"/>
              <a:buChar char="•"/>
            </a:pPr>
            <a:r>
              <a:rPr lang="en-US" sz="2400" dirty="0"/>
              <a:t>4</a:t>
            </a:r>
            <a:r>
              <a:rPr lang="en-US" sz="2400" baseline="30000" dirty="0"/>
              <a:t>th</a:t>
            </a:r>
            <a:r>
              <a:rPr lang="en-US" sz="2400" dirty="0"/>
              <a:t> generation (2016): </a:t>
            </a:r>
            <a:r>
              <a:rPr lang="en-US" sz="2400" dirty="0" err="1"/>
              <a:t>ResNeXt</a:t>
            </a:r>
            <a:r>
              <a:rPr lang="en-US" sz="2400" dirty="0"/>
              <a:t>, </a:t>
            </a:r>
            <a:r>
              <a:rPr lang="en-US" sz="2400" dirty="0" err="1"/>
              <a:t>DenseNet</a:t>
            </a:r>
            <a:endParaRPr lang="en-US" sz="2400" dirty="0"/>
          </a:p>
        </p:txBody>
      </p:sp>
    </p:spTree>
    <p:extLst>
      <p:ext uri="{BB962C8B-B14F-4D97-AF65-F5344CB8AC3E}">
        <p14:creationId xmlns:p14="http://schemas.microsoft.com/office/powerpoint/2010/main" val="3521859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r>
              <a:rPr lang="en-US" dirty="0"/>
              <a:t>: ILSVRC 2014 2</a:t>
            </a:r>
            <a:r>
              <a:rPr lang="en-US" baseline="30000" dirty="0"/>
              <a:t>nd</a:t>
            </a:r>
            <a:r>
              <a:rPr lang="en-US" dirty="0"/>
              <a:t> place</a:t>
            </a:r>
          </a:p>
        </p:txBody>
      </p:sp>
      <p:sp>
        <p:nvSpPr>
          <p:cNvPr id="6" name="Rectangle 5"/>
          <p:cNvSpPr/>
          <p:nvPr/>
        </p:nvSpPr>
        <p:spPr>
          <a:xfrm>
            <a:off x="533400" y="6400800"/>
            <a:ext cx="10972800" cy="338554"/>
          </a:xfrm>
          <a:prstGeom prst="rect">
            <a:avLst/>
          </a:prstGeom>
        </p:spPr>
        <p:txBody>
          <a:bodyPr wrap="square">
            <a:spAutoFit/>
          </a:bodyPr>
          <a:lstStyle/>
          <a:p>
            <a:pPr algn="ctr"/>
            <a:r>
              <a:rPr lang="en-US" sz="1600" b="0" dirty="0">
                <a:solidFill>
                  <a:srgbClr val="000000"/>
                </a:solidFill>
              </a:rPr>
              <a:t>K. </a:t>
            </a:r>
            <a:r>
              <a:rPr lang="en-US" sz="1600" b="0" dirty="0" err="1">
                <a:solidFill>
                  <a:srgbClr val="000000"/>
                </a:solidFill>
              </a:rPr>
              <a:t>Simonyan</a:t>
            </a:r>
            <a:r>
              <a:rPr lang="en-US" sz="1600" b="0" dirty="0">
                <a:solidFill>
                  <a:srgbClr val="000000"/>
                </a:solidFill>
              </a:rPr>
              <a:t> and A. </a:t>
            </a:r>
            <a:r>
              <a:rPr lang="en-US" sz="1600" b="0" dirty="0" err="1">
                <a:solidFill>
                  <a:srgbClr val="000000"/>
                </a:solidFill>
              </a:rPr>
              <a:t>Zisserman</a:t>
            </a:r>
            <a:r>
              <a:rPr lang="en-US" sz="1600" b="0" dirty="0">
                <a:solidFill>
                  <a:srgbClr val="000000"/>
                </a:solidFill>
              </a:rPr>
              <a:t>, </a:t>
            </a:r>
            <a:r>
              <a:rPr lang="en-US" sz="1600" b="0" dirty="0">
                <a:solidFill>
                  <a:srgbClr val="000000"/>
                </a:solidFill>
                <a:hlinkClick r:id="rId3"/>
              </a:rPr>
              <a:t>Very Deep Convolutional Networks for Large-Scale Image Recognition</a:t>
            </a:r>
            <a:r>
              <a:rPr lang="en-US" sz="1600" b="0" dirty="0">
                <a:solidFill>
                  <a:srgbClr val="000000"/>
                </a:solidFill>
              </a:rPr>
              <a:t>, ICLR 2015</a:t>
            </a:r>
          </a:p>
        </p:txBody>
      </p:sp>
      <p:pic>
        <p:nvPicPr>
          <p:cNvPr id="10" name="Picture 9">
            <a:extLst>
              <a:ext uri="{FF2B5EF4-FFF2-40B4-BE49-F238E27FC236}">
                <a16:creationId xmlns:a16="http://schemas.microsoft.com/office/drawing/2014/main" id="{6B6437EC-3D17-B548-B741-899903123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3168" y="914400"/>
            <a:ext cx="4586432" cy="5334000"/>
          </a:xfrm>
          <a:prstGeom prst="rect">
            <a:avLst/>
          </a:prstGeom>
        </p:spPr>
      </p:pic>
      <p:sp>
        <p:nvSpPr>
          <p:cNvPr id="11" name="TextBox 10">
            <a:extLst>
              <a:ext uri="{FF2B5EF4-FFF2-40B4-BE49-F238E27FC236}">
                <a16:creationId xmlns:a16="http://schemas.microsoft.com/office/drawing/2014/main" id="{6C0591D1-53AD-BB42-9CBD-D1FF562B04BA}"/>
              </a:ext>
            </a:extLst>
          </p:cNvPr>
          <p:cNvSpPr txBox="1"/>
          <p:nvPr/>
        </p:nvSpPr>
        <p:spPr>
          <a:xfrm>
            <a:off x="10515600" y="5638800"/>
            <a:ext cx="1268296" cy="307777"/>
          </a:xfrm>
          <a:prstGeom prst="rect">
            <a:avLst/>
          </a:prstGeom>
          <a:noFill/>
        </p:spPr>
        <p:txBody>
          <a:bodyPr wrap="none" rtlCol="0">
            <a:spAutoFit/>
          </a:bodyPr>
          <a:lstStyle/>
          <a:p>
            <a:r>
              <a:rPr lang="en-US" sz="1400" b="0" dirty="0">
                <a:hlinkClick r:id="rId5"/>
              </a:rPr>
              <a:t>Image source</a:t>
            </a:r>
            <a:endParaRPr lang="en-US" sz="1400" b="0" dirty="0"/>
          </a:p>
        </p:txBody>
      </p:sp>
    </p:spTree>
    <p:extLst>
      <p:ext uri="{BB962C8B-B14F-4D97-AF65-F5344CB8AC3E}">
        <p14:creationId xmlns:p14="http://schemas.microsoft.com/office/powerpoint/2010/main" val="1500693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r>
              <a:rPr lang="en-US" dirty="0"/>
              <a:t>: ILSVRC 2014 2</a:t>
            </a:r>
            <a:r>
              <a:rPr lang="en-US" baseline="30000" dirty="0"/>
              <a:t>nd</a:t>
            </a:r>
            <a:r>
              <a:rPr lang="en-US" dirty="0"/>
              <a:t> place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0200" y="929425"/>
                <a:ext cx="6499538" cy="5257800"/>
              </a:xfrm>
            </p:spPr>
            <p:txBody>
              <a:bodyPr/>
              <a:lstStyle/>
              <a:p>
                <a:pPr marL="457200" indent="-457200">
                  <a:buFont typeface="Arial"/>
                  <a:buChar char="•"/>
                </a:pPr>
                <a:r>
                  <a:rPr lang="en-US" sz="2000" dirty="0"/>
                  <a:t>Sequence of deeper networks trained progressively</a:t>
                </a:r>
              </a:p>
              <a:p>
                <a:pPr marL="457200" indent="-457200">
                  <a:buFont typeface="Arial"/>
                  <a:buChar char="•"/>
                </a:pPr>
                <a:r>
                  <a:rPr lang="en-US" sz="2000" dirty="0"/>
                  <a:t>Large receptive fields replaced by successive layers of </a:t>
                </a:r>
                <a14:m>
                  <m:oMath xmlns:m="http://schemas.openxmlformats.org/officeDocument/2006/math">
                    <m:r>
                      <a:rPr lang="en-US" sz="2000" i="1" dirty="0" smtClean="0">
                        <a:latin typeface="Cambria Math" panose="02040503050406030204" pitchFamily="18" charset="0"/>
                      </a:rPr>
                      <m:t>3</m:t>
                    </m:r>
                    <m:r>
                      <a:rPr lang="en-US" sz="200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3</m:t>
                    </m:r>
                  </m:oMath>
                </a14:m>
                <a:r>
                  <a:rPr lang="en-US" sz="2000" dirty="0"/>
                  <a:t> convolutions (with </a:t>
                </a:r>
                <a:r>
                  <a:rPr lang="en-US" sz="2000" dirty="0" err="1"/>
                  <a:t>ReLU</a:t>
                </a:r>
                <a:r>
                  <a:rPr lang="en-US" sz="2000" dirty="0"/>
                  <a:t> in between)</a:t>
                </a:r>
              </a:p>
              <a:p>
                <a:pPr marL="457200" indent="-457200">
                  <a:buFont typeface="Arial"/>
                  <a:buChar char="•"/>
                </a:pPr>
                <a:endParaRPr lang="en-US" sz="2000" dirty="0"/>
              </a:p>
              <a:p>
                <a:pPr marL="457200" indent="-457200">
                  <a:buFont typeface="Arial"/>
                  <a:buChar char="•"/>
                </a:pPr>
                <a:endParaRPr lang="en-US" sz="2000" dirty="0"/>
              </a:p>
              <a:p>
                <a:pPr marL="457200" indent="-457200">
                  <a:buFont typeface="Arial"/>
                  <a:buChar char="•"/>
                </a:pPr>
                <a:endParaRPr lang="en-US" sz="2000" dirty="0"/>
              </a:p>
              <a:p>
                <a:pPr marL="0" indent="0"/>
                <a:endParaRPr lang="en-US" sz="2000" dirty="0"/>
              </a:p>
              <a:p>
                <a:pPr marL="457200" indent="-457200">
                  <a:buFont typeface="Arial"/>
                  <a:buChar char="•"/>
                </a:pPr>
                <a:r>
                  <a:rPr lang="en-US" sz="2000" dirty="0"/>
                  <a:t>How many weights does one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7</m:t>
                    </m:r>
                  </m:oMath>
                </a14:m>
                <a:r>
                  <a:rPr lang="en-US" sz="2000" dirty="0"/>
                  <a:t> conv layer with </a:t>
                </a:r>
                <a14:m>
                  <m:oMath xmlns:m="http://schemas.openxmlformats.org/officeDocument/2006/math">
                    <m:r>
                      <a:rPr lang="en-US" sz="2000" i="1" dirty="0" smtClean="0">
                        <a:latin typeface="Cambria Math" panose="02040503050406030204" pitchFamily="18" charset="0"/>
                      </a:rPr>
                      <m:t>𝐾</m:t>
                    </m:r>
                  </m:oMath>
                </a14:m>
                <a:r>
                  <a:rPr lang="en-US" sz="2000" dirty="0"/>
                  <a:t> input and output channels have? </a:t>
                </a:r>
              </a:p>
              <a:p>
                <a:pPr marL="857250" lvl="1" indent="-457200">
                  <a:buFont typeface="Arial"/>
                  <a:buChar char="•"/>
                </a:pPr>
                <a14:m>
                  <m:oMath xmlns:m="http://schemas.openxmlformats.org/officeDocument/2006/math">
                    <m:r>
                      <a:rPr lang="en-US" i="1" dirty="0" smtClean="0">
                        <a:latin typeface="Cambria Math" panose="02040503050406030204" pitchFamily="18" charset="0"/>
                      </a:rPr>
                      <m:t>49</m:t>
                    </m:r>
                    <m:r>
                      <a:rPr lang="en-US" i="1" dirty="0" smtClean="0">
                        <a:latin typeface="Cambria Math" panose="02040503050406030204" pitchFamily="18" charset="0"/>
                      </a:rPr>
                      <m:t>𝐾</m:t>
                    </m:r>
                    <m:r>
                      <a:rPr lang="en-US" i="1" baseline="30000" dirty="0" smtClean="0">
                        <a:latin typeface="Cambria Math" panose="02040503050406030204" pitchFamily="18" charset="0"/>
                      </a:rPr>
                      <m:t>2</m:t>
                    </m:r>
                    <m:r>
                      <a:rPr lang="en-US" i="1" dirty="0" smtClean="0">
                        <a:latin typeface="Cambria Math" panose="02040503050406030204" pitchFamily="18" charset="0"/>
                      </a:rPr>
                      <m:t> </m:t>
                    </m:r>
                  </m:oMath>
                </a14:m>
                <a:endParaRPr lang="en-US" dirty="0"/>
              </a:p>
              <a:p>
                <a:pPr marL="457200" indent="-457200">
                  <a:buFont typeface="Arial"/>
                  <a:buChar char="•"/>
                </a:pPr>
                <a:r>
                  <a:rPr lang="en-US" sz="2000" dirty="0"/>
                  <a:t>What about three </a:t>
                </a:r>
                <a14:m>
                  <m:oMath xmlns:m="http://schemas.openxmlformats.org/officeDocument/2006/math">
                    <m:r>
                      <a:rPr lang="en-US" sz="2000" i="1" dirty="0">
                        <a:latin typeface="Cambria Math" panose="02040503050406030204" pitchFamily="18" charset="0"/>
                      </a:rPr>
                      <m:t>3</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3</m:t>
                    </m:r>
                  </m:oMath>
                </a14:m>
                <a:r>
                  <a:rPr lang="en-US" sz="2000" dirty="0"/>
                  <a:t> conv layers with </a:t>
                </a:r>
                <a14:m>
                  <m:oMath xmlns:m="http://schemas.openxmlformats.org/officeDocument/2006/math">
                    <m:r>
                      <a:rPr lang="en-US" sz="2000" i="1" dirty="0" smtClean="0">
                        <a:latin typeface="Cambria Math" panose="02040503050406030204" pitchFamily="18" charset="0"/>
                      </a:rPr>
                      <m:t>𝐾</m:t>
                    </m:r>
                  </m:oMath>
                </a14:m>
                <a:r>
                  <a:rPr lang="en-US" sz="2000" dirty="0"/>
                  <a:t> input and output channels? </a:t>
                </a:r>
              </a:p>
              <a:p>
                <a:pPr marL="857250" lvl="1" indent="-457200">
                  <a:buFont typeface="Arial"/>
                  <a:buChar char="•"/>
                </a:pPr>
                <a14:m>
                  <m:oMath xmlns:m="http://schemas.openxmlformats.org/officeDocument/2006/math">
                    <m:r>
                      <a:rPr lang="en-US" i="1" dirty="0" smtClean="0">
                        <a:latin typeface="Cambria Math" panose="02040503050406030204" pitchFamily="18" charset="0"/>
                      </a:rPr>
                      <m:t>27</m:t>
                    </m:r>
                    <m:r>
                      <a:rPr lang="en-US" i="1" dirty="0" smtClean="0">
                        <a:latin typeface="Cambria Math" panose="02040503050406030204" pitchFamily="18" charset="0"/>
                      </a:rPr>
                      <m:t>𝐾</m:t>
                    </m:r>
                    <m:r>
                      <a:rPr lang="en-US" i="1" baseline="30000" dirty="0" smtClean="0">
                        <a:latin typeface="Cambria Math" panose="02040503050406030204" pitchFamily="18" charset="0"/>
                      </a:rPr>
                      <m:t>2</m:t>
                    </m:r>
                  </m:oMath>
                </a14:m>
                <a:endParaRPr lang="en-US" dirty="0"/>
              </a:p>
              <a:p>
                <a:pPr marL="457200" indent="-457200">
                  <a:buFont typeface="Arial"/>
                  <a:buChar char="•"/>
                </a:pPr>
                <a:r>
                  <a:rPr lang="en-US" sz="2000" dirty="0"/>
                  <a:t>All </a:t>
                </a:r>
                <a:r>
                  <a:rPr lang="en-US" sz="2000" dirty="0" err="1"/>
                  <a:t>maxpool</a:t>
                </a:r>
                <a:r>
                  <a:rPr lang="en-US" sz="2000" dirty="0"/>
                  <a:t> layers are </a:t>
                </a:r>
                <a14:m>
                  <m:oMath xmlns:m="http://schemas.openxmlformats.org/officeDocument/2006/math">
                    <m:r>
                      <a:rPr lang="en-US" sz="2000" b="0" i="1" dirty="0" smtClean="0">
                        <a:latin typeface="Cambria Math" panose="02040503050406030204" pitchFamily="18" charset="0"/>
                      </a:rPr>
                      <m:t>2</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2</m:t>
                    </m:r>
                  </m:oMath>
                </a14:m>
                <a:r>
                  <a:rPr lang="en-US" sz="2000" dirty="0"/>
                  <a:t> stride </a:t>
                </a:r>
                <a14:m>
                  <m:oMath xmlns:m="http://schemas.openxmlformats.org/officeDocument/2006/math">
                    <m:r>
                      <a:rPr lang="en-US" sz="2000" i="1" dirty="0" smtClean="0">
                        <a:latin typeface="Cambria Math" panose="02040503050406030204" pitchFamily="18" charset="0"/>
                      </a:rPr>
                      <m:t>2</m:t>
                    </m:r>
                  </m:oMath>
                </a14:m>
                <a:r>
                  <a:rPr lang="en-US" sz="2000" dirty="0"/>
                  <a:t>, followed by doubling of the number of channels (keeping cost of convolutions the same)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0200" y="929425"/>
                <a:ext cx="6499538" cy="5257800"/>
              </a:xfrm>
              <a:blipFill>
                <a:blip r:embed="rId3"/>
                <a:stretch>
                  <a:fillRect l="-780" t="-482" r="-1949" b="-79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929425"/>
            <a:ext cx="4572000" cy="5278581"/>
          </a:xfrm>
          <a:prstGeom prst="rect">
            <a:avLst/>
          </a:prstGeom>
        </p:spPr>
      </p:pic>
      <p:pic>
        <p:nvPicPr>
          <p:cNvPr id="7" name="Picture 6"/>
          <p:cNvPicPr>
            <a:picLocks noChangeAspect="1"/>
          </p:cNvPicPr>
          <p:nvPr/>
        </p:nvPicPr>
        <p:blipFill>
          <a:blip r:embed="rId5"/>
          <a:stretch>
            <a:fillRect/>
          </a:stretch>
        </p:blipFill>
        <p:spPr>
          <a:xfrm>
            <a:off x="8053933" y="2133600"/>
            <a:ext cx="1319396" cy="1152632"/>
          </a:xfrm>
          <a:prstGeom prst="rect">
            <a:avLst/>
          </a:prstGeom>
        </p:spPr>
      </p:pic>
    </p:spTree>
    <p:extLst>
      <p:ext uri="{BB962C8B-B14F-4D97-AF65-F5344CB8AC3E}">
        <p14:creationId xmlns:p14="http://schemas.microsoft.com/office/powerpoint/2010/main" val="18268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VGGNet</a:t>
            </a:r>
            <a:r>
              <a:rPr lang="en-US" dirty="0"/>
              <a:t> vs. </a:t>
            </a:r>
            <a:r>
              <a:rPr lang="en-US" dirty="0" err="1"/>
              <a:t>AlexNet</a:t>
            </a:r>
            <a:endParaRPr lang="en-US" dirty="0"/>
          </a:p>
        </p:txBody>
      </p:sp>
      <p:sp>
        <p:nvSpPr>
          <p:cNvPr id="11" name="Content Placeholder 10">
            <a:extLst>
              <a:ext uri="{FF2B5EF4-FFF2-40B4-BE49-F238E27FC236}">
                <a16:creationId xmlns:a16="http://schemas.microsoft.com/office/drawing/2014/main" id="{B6B5C06D-A7B8-D347-963F-D2C59A04E1BB}"/>
              </a:ext>
            </a:extLst>
          </p:cNvPr>
          <p:cNvSpPr>
            <a:spLocks noGrp="1"/>
          </p:cNvSpPr>
          <p:nvPr>
            <p:ph idx="1"/>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3005406033"/>
              </p:ext>
            </p:extLst>
          </p:nvPr>
        </p:nvGraphicFramePr>
        <p:xfrm>
          <a:off x="30480" y="1005959"/>
          <a:ext cx="4023360" cy="457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607450469"/>
              </p:ext>
            </p:extLst>
          </p:nvPr>
        </p:nvGraphicFramePr>
        <p:xfrm>
          <a:off x="4084320" y="1005959"/>
          <a:ext cx="40233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38842389"/>
              </p:ext>
            </p:extLst>
          </p:nvPr>
        </p:nvGraphicFramePr>
        <p:xfrm>
          <a:off x="8168640" y="1005959"/>
          <a:ext cx="40233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479790" y="5485359"/>
            <a:ext cx="3427541" cy="707886"/>
          </a:xfrm>
          <a:prstGeom prst="rect">
            <a:avLst/>
          </a:prstGeom>
          <a:noFill/>
        </p:spPr>
        <p:txBody>
          <a:bodyPr wrap="none" rtlCol="0">
            <a:spAutoFit/>
          </a:bodyPr>
          <a:lstStyle/>
          <a:p>
            <a:pPr algn="ctr"/>
            <a:r>
              <a:rPr lang="en-US" sz="2000" b="0" dirty="0" err="1"/>
              <a:t>AlexNet</a:t>
            </a:r>
            <a:r>
              <a:rPr lang="en-US" sz="2000" b="0" dirty="0"/>
              <a:t> total: 1.9 MB</a:t>
            </a:r>
          </a:p>
          <a:p>
            <a:pPr algn="ctr"/>
            <a:r>
              <a:rPr lang="en-US" sz="2000" b="0" dirty="0"/>
              <a:t>VGG-16 total: 48.6 MB (25x)</a:t>
            </a:r>
          </a:p>
        </p:txBody>
      </p:sp>
      <p:sp>
        <p:nvSpPr>
          <p:cNvPr id="8" name="TextBox 7"/>
          <p:cNvSpPr txBox="1"/>
          <p:nvPr/>
        </p:nvSpPr>
        <p:spPr>
          <a:xfrm>
            <a:off x="4503150" y="5485359"/>
            <a:ext cx="3185487" cy="707886"/>
          </a:xfrm>
          <a:prstGeom prst="rect">
            <a:avLst/>
          </a:prstGeom>
          <a:noFill/>
        </p:spPr>
        <p:txBody>
          <a:bodyPr wrap="none" rtlCol="0">
            <a:spAutoFit/>
          </a:bodyPr>
          <a:lstStyle/>
          <a:p>
            <a:pPr algn="ctr"/>
            <a:r>
              <a:rPr lang="en-US" sz="2000" b="0" dirty="0" err="1"/>
              <a:t>AlexNet</a:t>
            </a:r>
            <a:r>
              <a:rPr lang="en-US" sz="2000" b="0" dirty="0"/>
              <a:t> total: 61M</a:t>
            </a:r>
          </a:p>
          <a:p>
            <a:pPr algn="ctr"/>
            <a:r>
              <a:rPr lang="en-US" sz="2000" b="0" dirty="0"/>
              <a:t>VGG-16 total: 138M (2.3x)</a:t>
            </a:r>
          </a:p>
        </p:txBody>
      </p:sp>
      <p:sp>
        <p:nvSpPr>
          <p:cNvPr id="9" name="TextBox 8"/>
          <p:cNvSpPr txBox="1"/>
          <p:nvPr/>
        </p:nvSpPr>
        <p:spPr>
          <a:xfrm>
            <a:off x="8024441" y="5485359"/>
            <a:ext cx="4120230" cy="707886"/>
          </a:xfrm>
          <a:prstGeom prst="rect">
            <a:avLst/>
          </a:prstGeom>
          <a:noFill/>
        </p:spPr>
        <p:txBody>
          <a:bodyPr wrap="none" rtlCol="0">
            <a:spAutoFit/>
          </a:bodyPr>
          <a:lstStyle/>
          <a:p>
            <a:pPr algn="ctr"/>
            <a:r>
              <a:rPr lang="en-US" sz="2000" b="0" dirty="0" err="1"/>
              <a:t>AlexNet</a:t>
            </a:r>
            <a:r>
              <a:rPr lang="en-US" sz="2000" b="0" dirty="0"/>
              <a:t> total: 0.7 GFLOP</a:t>
            </a:r>
          </a:p>
          <a:p>
            <a:pPr algn="ctr"/>
            <a:r>
              <a:rPr lang="en-US" sz="2000" b="0" dirty="0"/>
              <a:t>VGG-16 total: 13.6 GFLOP (19.4x)</a:t>
            </a:r>
          </a:p>
        </p:txBody>
      </p:sp>
      <p:sp>
        <p:nvSpPr>
          <p:cNvPr id="10" name="TextBox 9">
            <a:extLst>
              <a:ext uri="{FF2B5EF4-FFF2-40B4-BE49-F238E27FC236}">
                <a16:creationId xmlns:a16="http://schemas.microsoft.com/office/drawing/2014/main" id="{F9B27EB7-16AB-E64A-AF87-D69B2F58563E}"/>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5"/>
              </a:rPr>
              <a:t>J. Johnson</a:t>
            </a:r>
            <a:endParaRPr lang="en-US" sz="1800" b="0" dirty="0"/>
          </a:p>
        </p:txBody>
      </p:sp>
    </p:spTree>
    <p:extLst>
      <p:ext uri="{BB962C8B-B14F-4D97-AF65-F5344CB8AC3E}">
        <p14:creationId xmlns:p14="http://schemas.microsoft.com/office/powerpoint/2010/main" val="1288628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r>
              <a:rPr lang="en-US" dirty="0"/>
              <a:t>: ILSVRC 2014 winner</a:t>
            </a:r>
          </a:p>
        </p:txBody>
      </p:sp>
      <p:pic>
        <p:nvPicPr>
          <p:cNvPr id="8" name="Picture 7"/>
          <p:cNvPicPr>
            <a:picLocks noChangeAspect="1"/>
          </p:cNvPicPr>
          <p:nvPr/>
        </p:nvPicPr>
        <p:blipFill>
          <a:blip r:embed="rId2"/>
          <a:stretch>
            <a:fillRect/>
          </a:stretch>
        </p:blipFill>
        <p:spPr>
          <a:xfrm>
            <a:off x="3048000" y="1905001"/>
            <a:ext cx="6172200" cy="3487293"/>
          </a:xfrm>
          <a:prstGeom prst="rect">
            <a:avLst/>
          </a:prstGeom>
        </p:spPr>
      </p:pic>
      <p:sp>
        <p:nvSpPr>
          <p:cNvPr id="10" name="Rectangle 9"/>
          <p:cNvSpPr/>
          <p:nvPr/>
        </p:nvSpPr>
        <p:spPr>
          <a:xfrm>
            <a:off x="1524000" y="5468493"/>
            <a:ext cx="9144000" cy="338554"/>
          </a:xfrm>
          <a:prstGeom prst="rect">
            <a:avLst/>
          </a:prstGeom>
        </p:spPr>
        <p:txBody>
          <a:bodyPr wrap="square">
            <a:spAutoFit/>
          </a:bodyPr>
          <a:lstStyle/>
          <a:p>
            <a:pPr algn="ctr"/>
            <a:r>
              <a:rPr lang="en-US" sz="1600" b="0" dirty="0">
                <a:hlinkClick r:id="rId3"/>
              </a:rPr>
              <a:t>http://knowyourmeme.com/memes/we-need-to-go-deeper</a:t>
            </a:r>
            <a:endParaRPr lang="en-US" sz="1600" b="0" dirty="0"/>
          </a:p>
        </p:txBody>
      </p:sp>
      <p:sp>
        <p:nvSpPr>
          <p:cNvPr id="13" name="Rectangle 12"/>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4"/>
              </a:rPr>
              <a:t>Going deeper with convolutions</a:t>
            </a:r>
            <a:r>
              <a:rPr lang="en-US" sz="1800" b="0" dirty="0">
                <a:solidFill>
                  <a:srgbClr val="000000"/>
                </a:solidFill>
              </a:rPr>
              <a:t>, CVPR 2015</a:t>
            </a:r>
          </a:p>
        </p:txBody>
      </p:sp>
      <p:pic>
        <p:nvPicPr>
          <p:cNvPr id="9" name="Google Shape;1430;p57">
            <a:extLst>
              <a:ext uri="{FF2B5EF4-FFF2-40B4-BE49-F238E27FC236}">
                <a16:creationId xmlns:a16="http://schemas.microsoft.com/office/drawing/2014/main" id="{0FE76404-3A0A-194D-BA78-65AEAB1659D6}"/>
              </a:ext>
            </a:extLst>
          </p:cNvPr>
          <p:cNvPicPr preferRelativeResize="0"/>
          <p:nvPr/>
        </p:nvPicPr>
        <p:blipFill>
          <a:blip r:embed="rId5">
            <a:alphaModFix/>
          </a:blip>
          <a:stretch>
            <a:fillRect/>
          </a:stretch>
        </p:blipFill>
        <p:spPr>
          <a:xfrm>
            <a:off x="10134600" y="912157"/>
            <a:ext cx="1856216" cy="5798436"/>
          </a:xfrm>
          <a:prstGeom prst="rect">
            <a:avLst/>
          </a:prstGeom>
          <a:noFill/>
          <a:ln>
            <a:noFill/>
          </a:ln>
        </p:spPr>
      </p:pic>
    </p:spTree>
    <p:extLst>
      <p:ext uri="{BB962C8B-B14F-4D97-AF65-F5344CB8AC3E}">
        <p14:creationId xmlns:p14="http://schemas.microsoft.com/office/powerpoint/2010/main" val="427949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78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Cube 5"/>
          <p:cNvSpPr/>
          <p:nvPr/>
        </p:nvSpPr>
        <p:spPr bwMode="auto">
          <a:xfrm>
            <a:off x="1905000" y="3805535"/>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0" name="Straight Connector 9"/>
          <p:cNvCxnSpPr/>
          <p:nvPr/>
        </p:nvCxnSpPr>
        <p:spPr bwMode="auto">
          <a:xfrm>
            <a:off x="2438400" y="3805535"/>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2036576" y="4075783"/>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133600" y="4643735"/>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flipV="1">
            <a:off x="2438400" y="4523537"/>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4800600" y="4262735"/>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itle 1"/>
          <p:cNvSpPr>
            <a:spLocks noGrp="1"/>
          </p:cNvSpPr>
          <p:nvPr>
            <p:ph type="title"/>
          </p:nvPr>
        </p:nvSpPr>
        <p:spPr/>
        <p:txBody>
          <a:bodyPr/>
          <a:lstStyle/>
          <a:p>
            <a:r>
              <a:rPr lang="en-US" dirty="0"/>
              <a:t>Convolutional architecture</a:t>
            </a:r>
          </a:p>
        </p:txBody>
      </p:sp>
      <p:sp>
        <p:nvSpPr>
          <p:cNvPr id="12" name="TextBox 11">
            <a:extLst>
              <a:ext uri="{FF2B5EF4-FFF2-40B4-BE49-F238E27FC236}">
                <a16:creationId xmlns:a16="http://schemas.microsoft.com/office/drawing/2014/main" id="{C4456F00-AF0F-FF41-ABC4-94F9B5BDB0B5}"/>
              </a:ext>
            </a:extLst>
          </p:cNvPr>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13" name="Content Placeholder 2">
            <a:extLst>
              <a:ext uri="{FF2B5EF4-FFF2-40B4-BE49-F238E27FC236}">
                <a16:creationId xmlns:a16="http://schemas.microsoft.com/office/drawing/2014/main" id="{4F6AC118-3C3A-A54D-99BB-C63E20D7A9F7}"/>
              </a:ext>
            </a:extLst>
          </p:cNvPr>
          <p:cNvSpPr txBox="1">
            <a:spLocks/>
          </p:cNvSpPr>
          <p:nvPr/>
        </p:nvSpPr>
        <p:spPr bwMode="auto">
          <a:xfrm>
            <a:off x="6248401" y="2971800"/>
            <a:ext cx="5638799" cy="2438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sz="2400" b="0" kern="0" dirty="0"/>
              <a:t>Let’s limit the </a:t>
            </a:r>
            <a:r>
              <a:rPr lang="en-US" sz="2400" b="0" i="1" kern="0" dirty="0"/>
              <a:t>receptive fields </a:t>
            </a:r>
            <a:r>
              <a:rPr lang="en-US" sz="2400" b="0" kern="0" dirty="0"/>
              <a:t>of units, tile them over the input image, and share their weights</a:t>
            </a:r>
          </a:p>
        </p:txBody>
      </p:sp>
    </p:spTree>
    <p:extLst>
      <p:ext uri="{BB962C8B-B14F-4D97-AF65-F5344CB8AC3E}">
        <p14:creationId xmlns:p14="http://schemas.microsoft.com/office/powerpoint/2010/main" val="30564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sp>
        <p:nvSpPr>
          <p:cNvPr id="6" name="Content Placeholder 5">
            <a:extLst>
              <a:ext uri="{FF2B5EF4-FFF2-40B4-BE49-F238E27FC236}">
                <a16:creationId xmlns:a16="http://schemas.microsoft.com/office/drawing/2014/main" id="{CEE808B2-B49F-3849-AB53-6DEB792D59AF}"/>
              </a:ext>
            </a:extLst>
          </p:cNvPr>
          <p:cNvSpPr>
            <a:spLocks noGrp="1"/>
          </p:cNvSpPr>
          <p:nvPr>
            <p:ph idx="1"/>
          </p:nvPr>
        </p:nvSpPr>
        <p:spPr>
          <a:xfrm>
            <a:off x="914400" y="914400"/>
            <a:ext cx="8894112" cy="5257800"/>
          </a:xfrm>
        </p:spPr>
        <p:txBody>
          <a:bodyPr/>
          <a:lstStyle/>
          <a:p>
            <a:pPr marL="457200" indent="-457200">
              <a:buFont typeface="Arial" panose="020B0604020202020204" pitchFamily="34" charset="0"/>
              <a:buChar char="•"/>
            </a:pPr>
            <a:r>
              <a:rPr lang="en-US" b="1" dirty="0"/>
              <a:t>Stem network</a:t>
            </a:r>
            <a:r>
              <a:rPr lang="en-US" dirty="0"/>
              <a:t> at the start aggressively </a:t>
            </a:r>
            <a:r>
              <a:rPr lang="en-US" dirty="0" err="1"/>
              <a:t>downsamples</a:t>
            </a:r>
            <a:r>
              <a:rPr lang="en-US" dirty="0"/>
              <a:t> input</a:t>
            </a:r>
          </a:p>
          <a:p>
            <a:pPr marL="457200" indent="-457200">
              <a:buFont typeface="Arial" panose="020B0604020202020204" pitchFamily="34" charset="0"/>
              <a:buChar char="•"/>
            </a:pPr>
            <a:endParaRPr lang="en-US" dirty="0"/>
          </a:p>
        </p:txBody>
      </p:sp>
      <p:pic>
        <p:nvPicPr>
          <p:cNvPr id="9" name="Google Shape;1430;p57">
            <a:extLst>
              <a:ext uri="{FF2B5EF4-FFF2-40B4-BE49-F238E27FC236}">
                <a16:creationId xmlns:a16="http://schemas.microsoft.com/office/drawing/2014/main" id="{A7CB0789-A661-314D-900D-8A59F97598FB}"/>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1" name="Google Shape;1443;p58">
            <a:extLst>
              <a:ext uri="{FF2B5EF4-FFF2-40B4-BE49-F238E27FC236}">
                <a16:creationId xmlns:a16="http://schemas.microsoft.com/office/drawing/2014/main" id="{5F1BBB8C-5B3B-E54D-8D8B-81BD61A6F9F4}"/>
              </a:ext>
            </a:extLst>
          </p:cNvPr>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TextBox 11">
            <a:extLst>
              <a:ext uri="{FF2B5EF4-FFF2-40B4-BE49-F238E27FC236}">
                <a16:creationId xmlns:a16="http://schemas.microsoft.com/office/drawing/2014/main" id="{AED183C3-2D9B-0A40-A044-481A52EAE819}"/>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407393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sp>
        <p:nvSpPr>
          <p:cNvPr id="6" name="Content Placeholder 5">
            <a:extLst>
              <a:ext uri="{FF2B5EF4-FFF2-40B4-BE49-F238E27FC236}">
                <a16:creationId xmlns:a16="http://schemas.microsoft.com/office/drawing/2014/main" id="{CEE808B2-B49F-3849-AB53-6DEB792D59AF}"/>
              </a:ext>
            </a:extLst>
          </p:cNvPr>
          <p:cNvSpPr>
            <a:spLocks noGrp="1"/>
          </p:cNvSpPr>
          <p:nvPr>
            <p:ph idx="1"/>
          </p:nvPr>
        </p:nvSpPr>
        <p:spPr>
          <a:xfrm>
            <a:off x="914400" y="914400"/>
            <a:ext cx="8894112" cy="5257800"/>
          </a:xfrm>
        </p:spPr>
        <p:txBody>
          <a:bodyPr/>
          <a:lstStyle/>
          <a:p>
            <a:pPr marL="457200" indent="-457200">
              <a:buFont typeface="Arial" panose="020B0604020202020204" pitchFamily="34" charset="0"/>
              <a:buChar char="•"/>
            </a:pPr>
            <a:r>
              <a:rPr lang="en-US" b="1" dirty="0"/>
              <a:t>Stem network</a:t>
            </a:r>
            <a:r>
              <a:rPr lang="en-US" dirty="0"/>
              <a:t> at the start aggressively </a:t>
            </a:r>
            <a:r>
              <a:rPr lang="en-US" dirty="0" err="1"/>
              <a:t>downsamples</a:t>
            </a:r>
            <a:r>
              <a:rPr lang="en-US" dirty="0"/>
              <a:t> input</a:t>
            </a:r>
          </a:p>
          <a:p>
            <a:pPr marL="457200" indent="-457200">
              <a:buFont typeface="Arial" panose="020B0604020202020204" pitchFamily="34" charset="0"/>
              <a:buChar char="•"/>
            </a:pPr>
            <a:endParaRPr lang="en-US" dirty="0"/>
          </a:p>
        </p:txBody>
      </p:sp>
      <p:pic>
        <p:nvPicPr>
          <p:cNvPr id="4" name="Google Shape;1430;p57"/>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0" name="Google Shape;1443;p58"/>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aphicFrame>
        <p:nvGraphicFramePr>
          <p:cNvPr id="7" name="Table 6">
            <a:extLst>
              <a:ext uri="{FF2B5EF4-FFF2-40B4-BE49-F238E27FC236}">
                <a16:creationId xmlns:a16="http://schemas.microsoft.com/office/drawing/2014/main" id="{8D8A9314-77C8-CB45-9B20-5EDF01E0FC6B}"/>
              </a:ext>
            </a:extLst>
          </p:cNvPr>
          <p:cNvGraphicFramePr>
            <a:graphicFrameLocks noGrp="1"/>
          </p:cNvGraphicFramePr>
          <p:nvPr>
            <p:extLst>
              <p:ext uri="{D42A27DB-BD31-4B8C-83A1-F6EECF244321}">
                <p14:modId xmlns:p14="http://schemas.microsoft.com/office/powerpoint/2010/main" val="875278750"/>
              </p:ext>
            </p:extLst>
          </p:nvPr>
        </p:nvGraphicFramePr>
        <p:xfrm>
          <a:off x="152400" y="2336654"/>
          <a:ext cx="9906001" cy="2006746"/>
        </p:xfrm>
        <a:graphic>
          <a:graphicData uri="http://schemas.openxmlformats.org/drawingml/2006/table">
            <a:tbl>
              <a:tblPr>
                <a:tableStyleId>{5C22544A-7EE6-4342-B048-85BDC9FD1C3A}</a:tableStyleId>
              </a:tblPr>
              <a:tblGrid>
                <a:gridCol w="1582008">
                  <a:extLst>
                    <a:ext uri="{9D8B030D-6E8A-4147-A177-3AD203B41FA5}">
                      <a16:colId xmlns:a16="http://schemas.microsoft.com/office/drawing/2014/main" val="20000"/>
                    </a:ext>
                  </a:extLst>
                </a:gridCol>
                <a:gridCol w="503947">
                  <a:extLst>
                    <a:ext uri="{9D8B030D-6E8A-4147-A177-3AD203B41FA5}">
                      <a16:colId xmlns:a16="http://schemas.microsoft.com/office/drawing/2014/main" val="20001"/>
                    </a:ext>
                  </a:extLst>
                </a:gridCol>
                <a:gridCol w="730845">
                  <a:extLst>
                    <a:ext uri="{9D8B030D-6E8A-4147-A177-3AD203B41FA5}">
                      <a16:colId xmlns:a16="http://schemas.microsoft.com/office/drawing/2014/main" val="20002"/>
                    </a:ext>
                  </a:extLst>
                </a:gridCol>
                <a:gridCol w="743026">
                  <a:extLst>
                    <a:ext uri="{9D8B030D-6E8A-4147-A177-3AD203B41FA5}">
                      <a16:colId xmlns:a16="http://schemas.microsoft.com/office/drawing/2014/main" val="20003"/>
                    </a:ext>
                  </a:extLst>
                </a:gridCol>
                <a:gridCol w="633399">
                  <a:extLst>
                    <a:ext uri="{9D8B030D-6E8A-4147-A177-3AD203B41FA5}">
                      <a16:colId xmlns:a16="http://schemas.microsoft.com/office/drawing/2014/main" val="20004"/>
                    </a:ext>
                  </a:extLst>
                </a:gridCol>
                <a:gridCol w="645580">
                  <a:extLst>
                    <a:ext uri="{9D8B030D-6E8A-4147-A177-3AD203B41FA5}">
                      <a16:colId xmlns:a16="http://schemas.microsoft.com/office/drawing/2014/main" val="20005"/>
                    </a:ext>
                  </a:extLst>
                </a:gridCol>
                <a:gridCol w="475051">
                  <a:extLst>
                    <a:ext uri="{9D8B030D-6E8A-4147-A177-3AD203B41FA5}">
                      <a16:colId xmlns:a16="http://schemas.microsoft.com/office/drawing/2014/main" val="20006"/>
                    </a:ext>
                  </a:extLst>
                </a:gridCol>
                <a:gridCol w="621219">
                  <a:extLst>
                    <a:ext uri="{9D8B030D-6E8A-4147-A177-3AD203B41FA5}">
                      <a16:colId xmlns:a16="http://schemas.microsoft.com/office/drawing/2014/main" val="20007"/>
                    </a:ext>
                  </a:extLst>
                </a:gridCol>
                <a:gridCol w="584677">
                  <a:extLst>
                    <a:ext uri="{9D8B030D-6E8A-4147-A177-3AD203B41FA5}">
                      <a16:colId xmlns:a16="http://schemas.microsoft.com/office/drawing/2014/main" val="20008"/>
                    </a:ext>
                  </a:extLst>
                </a:gridCol>
                <a:gridCol w="1352062">
                  <a:extLst>
                    <a:ext uri="{9D8B030D-6E8A-4147-A177-3AD203B41FA5}">
                      <a16:colId xmlns:a16="http://schemas.microsoft.com/office/drawing/2014/main" val="20009"/>
                    </a:ext>
                  </a:extLst>
                </a:gridCol>
                <a:gridCol w="1084088">
                  <a:extLst>
                    <a:ext uri="{9D8B030D-6E8A-4147-A177-3AD203B41FA5}">
                      <a16:colId xmlns:a16="http://schemas.microsoft.com/office/drawing/2014/main" val="20010"/>
                    </a:ext>
                  </a:extLst>
                </a:gridCol>
                <a:gridCol w="950099">
                  <a:extLst>
                    <a:ext uri="{9D8B030D-6E8A-4147-A177-3AD203B41FA5}">
                      <a16:colId xmlns:a16="http://schemas.microsoft.com/office/drawing/2014/main" val="20011"/>
                    </a:ext>
                  </a:extLst>
                </a:gridCol>
              </a:tblGrid>
              <a:tr h="28667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 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28667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 / </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kernel</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stride</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dirty="0">
                          <a:effectLst/>
                        </a:rPr>
                        <a:t>memory (KB)</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a:effectLst/>
                        </a:rPr>
                        <a:t>flop (M)</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224</a:t>
                      </a:r>
                      <a:endParaRPr lang="is-I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112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600" u="none" strike="noStrike" dirty="0">
                          <a:effectLst/>
                        </a:rPr>
                        <a:t>3136</a:t>
                      </a:r>
                      <a:endParaRPr lang="cs-CZ"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9</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600" u="none" strike="noStrike">
                          <a:effectLst/>
                        </a:rPr>
                        <a:t>118</a:t>
                      </a:r>
                      <a:endParaRPr lang="cs-CZ"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286678">
                <a:tc>
                  <a:txBody>
                    <a:bodyPr/>
                    <a:lstStyle/>
                    <a:p>
                      <a:pPr algn="l" fontAlgn="b"/>
                      <a:r>
                        <a:rPr lang="en-US" sz="1600" u="none" strike="noStrike">
                          <a:effectLst/>
                        </a:rPr>
                        <a:t>max-pool</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112</a:t>
                      </a:r>
                      <a:endParaRPr lang="is-I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3</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a:effectLst/>
                        </a:rPr>
                        <a:t>784</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56</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64</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784</a:t>
                      </a:r>
                      <a:endParaRPr lang="is-I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a:effectLst/>
                        </a:rPr>
                        <a:t>13</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4"/>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56</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a:effectLst/>
                        </a:rPr>
                        <a:t>192</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192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a:effectLst/>
                        </a:rPr>
                        <a:t>2352</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600" u="none" strike="noStrike" dirty="0">
                          <a:effectLst/>
                        </a:rPr>
                        <a:t>111</a:t>
                      </a:r>
                      <a:endParaRPr lang="cs-CZ"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ru-RU" sz="1600" u="none" strike="noStrike" dirty="0">
                          <a:effectLst/>
                        </a:rPr>
                        <a:t>347</a:t>
                      </a:r>
                      <a:endParaRPr lang="ru-RU"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5"/>
                  </a:ext>
                </a:extLst>
              </a:tr>
              <a:tr h="286678">
                <a:tc>
                  <a:txBody>
                    <a:bodyPr/>
                    <a:lstStyle/>
                    <a:p>
                      <a:pPr algn="l" fontAlgn="b"/>
                      <a:r>
                        <a:rPr lang="en-US" sz="1600" u="none" strike="noStrike" dirty="0">
                          <a:effectLst/>
                        </a:rPr>
                        <a:t>max-pool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is-IS" sz="1600" u="none" strike="noStrike">
                          <a:effectLst/>
                        </a:rPr>
                        <a:t>192</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192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28</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ru-RU" sz="1600" u="none" strike="noStrike" dirty="0">
                          <a:effectLst/>
                        </a:rPr>
                        <a:t>588</a:t>
                      </a:r>
                      <a:endParaRPr lang="ru-RU"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bl>
          </a:graphicData>
        </a:graphic>
      </p:graphicFrame>
      <p:sp>
        <p:nvSpPr>
          <p:cNvPr id="12" name="TextBox 11">
            <a:extLst>
              <a:ext uri="{FF2B5EF4-FFF2-40B4-BE49-F238E27FC236}">
                <a16:creationId xmlns:a16="http://schemas.microsoft.com/office/drawing/2014/main" id="{3BF476AA-9342-214D-A2DA-32125F345902}"/>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cxnSp>
        <p:nvCxnSpPr>
          <p:cNvPr id="13" name="Straight Arrow Connector 12">
            <a:extLst>
              <a:ext uri="{FF2B5EF4-FFF2-40B4-BE49-F238E27FC236}">
                <a16:creationId xmlns:a16="http://schemas.microsoft.com/office/drawing/2014/main" id="{03AD8ED2-8328-B140-AB2C-7EECF31C2E05}"/>
              </a:ext>
            </a:extLst>
          </p:cNvPr>
          <p:cNvCxnSpPr>
            <a:cxnSpLocks/>
            <a:stCxn id="10" idx="1"/>
          </p:cNvCxnSpPr>
          <p:nvPr/>
        </p:nvCxnSpPr>
        <p:spPr>
          <a:xfrm flipH="1" flipV="1">
            <a:off x="10058401" y="4495800"/>
            <a:ext cx="985843" cy="1777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6366C9-2D3F-7340-A709-9393FAA63E87}"/>
              </a:ext>
            </a:extLst>
          </p:cNvPr>
          <p:cNvSpPr txBox="1"/>
          <p:nvPr/>
        </p:nvSpPr>
        <p:spPr>
          <a:xfrm>
            <a:off x="5638800" y="4578991"/>
            <a:ext cx="4411336" cy="1569660"/>
          </a:xfrm>
          <a:prstGeom prst="rect">
            <a:avLst/>
          </a:prstGeom>
          <a:noFill/>
        </p:spPr>
        <p:txBody>
          <a:bodyPr wrap="none" rtlCol="0">
            <a:spAutoFit/>
          </a:bodyPr>
          <a:lstStyle/>
          <a:p>
            <a:pPr algn="ctr"/>
            <a:r>
              <a:rPr lang="en-US" sz="2400" b="0" dirty="0"/>
              <a:t>Total from 224 to 28 resolution:</a:t>
            </a:r>
          </a:p>
          <a:p>
            <a:pPr algn="ctr"/>
            <a:r>
              <a:rPr lang="en-US" sz="2400" b="0" dirty="0"/>
              <a:t>Memory: 7.5 MB</a:t>
            </a:r>
          </a:p>
          <a:p>
            <a:pPr algn="ctr"/>
            <a:r>
              <a:rPr lang="en-US" sz="2400" b="0" dirty="0" err="1"/>
              <a:t>Params</a:t>
            </a:r>
            <a:r>
              <a:rPr lang="en-US" sz="2400" b="0" dirty="0"/>
              <a:t>: 124K</a:t>
            </a:r>
          </a:p>
          <a:p>
            <a:pPr algn="ctr"/>
            <a:r>
              <a:rPr lang="en-US" sz="2400" b="0" dirty="0"/>
              <a:t>MFLOP: 418</a:t>
            </a:r>
          </a:p>
        </p:txBody>
      </p:sp>
    </p:spTree>
    <p:extLst>
      <p:ext uri="{BB962C8B-B14F-4D97-AF65-F5344CB8AC3E}">
        <p14:creationId xmlns:p14="http://schemas.microsoft.com/office/powerpoint/2010/main" val="2986440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pic>
        <p:nvPicPr>
          <p:cNvPr id="4" name="Google Shape;1430;p57"/>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0" name="Google Shape;1443;p58"/>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TextBox 11">
            <a:extLst>
              <a:ext uri="{FF2B5EF4-FFF2-40B4-BE49-F238E27FC236}">
                <a16:creationId xmlns:a16="http://schemas.microsoft.com/office/drawing/2014/main" id="{3BF476AA-9342-214D-A2DA-32125F345902}"/>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pic>
        <p:nvPicPr>
          <p:cNvPr id="14" name="Picture 13">
            <a:extLst>
              <a:ext uri="{FF2B5EF4-FFF2-40B4-BE49-F238E27FC236}">
                <a16:creationId xmlns:a16="http://schemas.microsoft.com/office/drawing/2014/main" id="{9050E40D-6E3C-1A49-8DFF-D955AA161BF8}"/>
              </a:ext>
            </a:extLst>
          </p:cNvPr>
          <p:cNvPicPr>
            <a:picLocks noChangeAspect="1"/>
          </p:cNvPicPr>
          <p:nvPr/>
        </p:nvPicPr>
        <p:blipFill rotWithShape="1">
          <a:blip r:embed="rId4">
            <a:extLst>
              <a:ext uri="{28A0092B-C50C-407E-A947-70E740481C1C}">
                <a14:useLocalDpi xmlns:a14="http://schemas.microsoft.com/office/drawing/2010/main" val="0"/>
              </a:ext>
            </a:extLst>
          </a:blip>
          <a:srcRect l="41628" r="28466"/>
          <a:stretch/>
        </p:blipFill>
        <p:spPr>
          <a:xfrm>
            <a:off x="4038600" y="1295400"/>
            <a:ext cx="1371600" cy="5334000"/>
          </a:xfrm>
          <a:prstGeom prst="rect">
            <a:avLst/>
          </a:prstGeom>
        </p:spPr>
      </p:pic>
      <p:sp>
        <p:nvSpPr>
          <p:cNvPr id="15" name="Google Shape;1443;p58">
            <a:extLst>
              <a:ext uri="{FF2B5EF4-FFF2-40B4-BE49-F238E27FC236}">
                <a16:creationId xmlns:a16="http://schemas.microsoft.com/office/drawing/2014/main" id="{971BE961-10AC-F245-AEC9-1D0174387D43}"/>
              </a:ext>
            </a:extLst>
          </p:cNvPr>
          <p:cNvSpPr/>
          <p:nvPr/>
        </p:nvSpPr>
        <p:spPr>
          <a:xfrm>
            <a:off x="4038600" y="4192489"/>
            <a:ext cx="1447800" cy="2133600"/>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TextBox 15">
            <a:extLst>
              <a:ext uri="{FF2B5EF4-FFF2-40B4-BE49-F238E27FC236}">
                <a16:creationId xmlns:a16="http://schemas.microsoft.com/office/drawing/2014/main" id="{90F890C0-BB85-EA4D-8FCC-5F08E307B1F8}"/>
              </a:ext>
            </a:extLst>
          </p:cNvPr>
          <p:cNvSpPr txBox="1"/>
          <p:nvPr/>
        </p:nvSpPr>
        <p:spPr>
          <a:xfrm>
            <a:off x="5638800" y="4578991"/>
            <a:ext cx="4411336" cy="1569660"/>
          </a:xfrm>
          <a:prstGeom prst="rect">
            <a:avLst/>
          </a:prstGeom>
          <a:noFill/>
        </p:spPr>
        <p:txBody>
          <a:bodyPr wrap="none" rtlCol="0">
            <a:spAutoFit/>
          </a:bodyPr>
          <a:lstStyle/>
          <a:p>
            <a:pPr algn="ctr"/>
            <a:r>
              <a:rPr lang="en-US" sz="2400" b="0" dirty="0"/>
              <a:t>Total from 224 to 28 resolution:</a:t>
            </a:r>
          </a:p>
          <a:p>
            <a:pPr algn="ctr"/>
            <a:r>
              <a:rPr lang="en-US" sz="2400" b="0" dirty="0"/>
              <a:t>Memory: 7.5 MB</a:t>
            </a:r>
          </a:p>
          <a:p>
            <a:pPr algn="ctr"/>
            <a:r>
              <a:rPr lang="en-US" sz="2400" b="0" dirty="0" err="1"/>
              <a:t>Params</a:t>
            </a:r>
            <a:r>
              <a:rPr lang="en-US" sz="2400" b="0" dirty="0"/>
              <a:t>: 124K</a:t>
            </a:r>
          </a:p>
          <a:p>
            <a:pPr algn="ctr"/>
            <a:r>
              <a:rPr lang="en-US" sz="2400" b="0" dirty="0"/>
              <a:t>MFLOP: 418</a:t>
            </a:r>
          </a:p>
        </p:txBody>
      </p:sp>
      <p:sp>
        <p:nvSpPr>
          <p:cNvPr id="17" name="TextBox 16">
            <a:extLst>
              <a:ext uri="{FF2B5EF4-FFF2-40B4-BE49-F238E27FC236}">
                <a16:creationId xmlns:a16="http://schemas.microsoft.com/office/drawing/2014/main" id="{5523D11C-4C26-B045-84A2-819790433F61}"/>
              </a:ext>
            </a:extLst>
          </p:cNvPr>
          <p:cNvSpPr txBox="1"/>
          <p:nvPr/>
        </p:nvSpPr>
        <p:spPr>
          <a:xfrm>
            <a:off x="511839" y="4602540"/>
            <a:ext cx="3485249" cy="1569660"/>
          </a:xfrm>
          <a:prstGeom prst="rect">
            <a:avLst/>
          </a:prstGeom>
          <a:noFill/>
        </p:spPr>
        <p:txBody>
          <a:bodyPr wrap="none" rtlCol="0">
            <a:spAutoFit/>
          </a:bodyPr>
          <a:lstStyle/>
          <a:p>
            <a:pPr algn="ctr"/>
            <a:r>
              <a:rPr lang="en-US" sz="2400" b="0" dirty="0"/>
              <a:t>Compare VGG-16:</a:t>
            </a:r>
          </a:p>
          <a:p>
            <a:pPr algn="ctr"/>
            <a:r>
              <a:rPr lang="en-US" sz="2400" b="0" dirty="0"/>
              <a:t>Memory: 42.9 MB (5.7x)</a:t>
            </a:r>
          </a:p>
          <a:p>
            <a:pPr algn="ctr"/>
            <a:r>
              <a:rPr lang="en-US" sz="2400" b="0" dirty="0" err="1"/>
              <a:t>Params</a:t>
            </a:r>
            <a:r>
              <a:rPr lang="en-US" sz="2400" b="0" dirty="0"/>
              <a:t>: 1.1M (8.9x)</a:t>
            </a:r>
          </a:p>
          <a:p>
            <a:pPr algn="ctr"/>
            <a:r>
              <a:rPr lang="en-US" sz="2400" b="0" dirty="0"/>
              <a:t>MFLOP: 7485 (17.8x)</a:t>
            </a:r>
          </a:p>
        </p:txBody>
      </p:sp>
    </p:spTree>
    <p:extLst>
      <p:ext uri="{BB962C8B-B14F-4D97-AF65-F5344CB8AC3E}">
        <p14:creationId xmlns:p14="http://schemas.microsoft.com/office/powerpoint/2010/main" val="2091891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430;p57">
            <a:extLst>
              <a:ext uri="{FF2B5EF4-FFF2-40B4-BE49-F238E27FC236}">
                <a16:creationId xmlns:a16="http://schemas.microsoft.com/office/drawing/2014/main" id="{1BD7388E-791C-3943-82D0-19294A6B713C}"/>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2" name="Title 1"/>
          <p:cNvSpPr>
            <a:spLocks noGrp="1"/>
          </p:cNvSpPr>
          <p:nvPr>
            <p:ph type="title"/>
          </p:nvPr>
        </p:nvSpPr>
        <p:spPr/>
        <p:txBody>
          <a:bodyPr>
            <a:normAutofit/>
          </a:bodyPr>
          <a:lstStyle/>
          <a:p>
            <a:r>
              <a:rPr lang="en-US" dirty="0" err="1"/>
              <a:t>GoogLeNet</a:t>
            </a:r>
            <a:r>
              <a:rPr lang="en-US" dirty="0"/>
              <a:t>: Inception module</a:t>
            </a:r>
          </a:p>
        </p:txBody>
      </p:sp>
      <p:sp>
        <p:nvSpPr>
          <p:cNvPr id="8" name="Content Placeholder 7">
            <a:extLst>
              <a:ext uri="{FF2B5EF4-FFF2-40B4-BE49-F238E27FC236}">
                <a16:creationId xmlns:a16="http://schemas.microsoft.com/office/drawing/2014/main" id="{455565A0-BD6D-B14E-AFEF-DC60DC9AAA88}"/>
              </a:ext>
            </a:extLst>
          </p:cNvPr>
          <p:cNvSpPr>
            <a:spLocks noGrp="1"/>
          </p:cNvSpPr>
          <p:nvPr>
            <p:ph idx="1"/>
          </p:nvPr>
        </p:nvSpPr>
        <p:spPr>
          <a:xfrm>
            <a:off x="914400" y="914400"/>
            <a:ext cx="8610600" cy="5257800"/>
          </a:xfrm>
        </p:spPr>
        <p:txBody>
          <a:bodyPr/>
          <a:lstStyle/>
          <a:p>
            <a:pPr marL="457200" indent="-457200">
              <a:buFont typeface="Arial"/>
              <a:buChar char="•"/>
            </a:pPr>
            <a:r>
              <a:rPr lang="en-US" dirty="0"/>
              <a:t>Parallel paths with different receptive field sizes and operations are meant to capture sparse patterns of correlations in the stack of feature maps</a:t>
            </a:r>
          </a:p>
          <a:p>
            <a:pPr marL="457200" indent="-457200">
              <a:buFont typeface="Arial"/>
              <a:buChar char="•"/>
            </a:pPr>
            <a:r>
              <a:rPr lang="en-US" dirty="0"/>
              <a:t>Use 1x1 convolutions for dimensionality reduction before expensive convolutions</a:t>
            </a:r>
          </a:p>
          <a:p>
            <a:pPr marL="457200" indent="-457200">
              <a:buFont typeface="Arial"/>
              <a:buChar char="•"/>
            </a:pPr>
            <a:endParaRPr lang="en-US" dirty="0"/>
          </a:p>
          <a:p>
            <a:endParaRPr lang="en-US" dirty="0"/>
          </a:p>
        </p:txBody>
      </p:sp>
      <p:pic>
        <p:nvPicPr>
          <p:cNvPr id="9" name="Google Shape;1429;p57"/>
          <p:cNvPicPr preferRelativeResize="0"/>
          <p:nvPr/>
        </p:nvPicPr>
        <p:blipFill>
          <a:blip r:embed="rId3">
            <a:alphaModFix/>
          </a:blip>
          <a:stretch>
            <a:fillRect/>
          </a:stretch>
        </p:blipFill>
        <p:spPr>
          <a:xfrm>
            <a:off x="2965141" y="3811375"/>
            <a:ext cx="5779378" cy="2728532"/>
          </a:xfrm>
          <a:prstGeom prst="rect">
            <a:avLst/>
          </a:prstGeom>
          <a:noFill/>
          <a:ln>
            <a:noFill/>
          </a:ln>
        </p:spPr>
      </p:pic>
      <p:sp>
        <p:nvSpPr>
          <p:cNvPr id="10" name="Google Shape;1443;p58"/>
          <p:cNvSpPr/>
          <p:nvPr/>
        </p:nvSpPr>
        <p:spPr>
          <a:xfrm>
            <a:off x="10647964" y="4800600"/>
            <a:ext cx="1342852" cy="55069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 name="Straight Arrow Connector 12"/>
          <p:cNvCxnSpPr>
            <a:cxnSpLocks/>
          </p:cNvCxnSpPr>
          <p:nvPr/>
        </p:nvCxnSpPr>
        <p:spPr>
          <a:xfrm flipH="1" flipV="1">
            <a:off x="9067800" y="5075945"/>
            <a:ext cx="1580165" cy="294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4A7398-B294-EE42-ADCB-0B97B974F9CF}"/>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345828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be 55"/>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Recall: Regular conv layer</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4191000" y="5939136"/>
            <a:ext cx="1587394" cy="461665"/>
          </a:xfrm>
          <a:prstGeom prst="rect">
            <a:avLst/>
          </a:prstGeom>
          <a:noFill/>
        </p:spPr>
        <p:txBody>
          <a:bodyPr wrap="none" rtlCol="0">
            <a:spAutoFit/>
          </a:bodyPr>
          <a:lstStyle/>
          <a:p>
            <a:r>
              <a:rPr lang="en-US" b="0" dirty="0" err="1"/>
              <a:t>conv</a:t>
            </a:r>
            <a:r>
              <a:rPr lang="en-US" b="0" dirty="0"/>
              <a:t> layer</a:t>
            </a:r>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77000" y="3810000"/>
            <a:ext cx="19050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a:off x="6172200" y="41148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flipV="1">
            <a:off x="6172200" y="46482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flipV="1">
            <a:off x="6477000" y="4495800"/>
            <a:ext cx="1752600" cy="152400"/>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46" name="Cube 45"/>
          <p:cNvSpPr/>
          <p:nvPr/>
        </p:nvSpPr>
        <p:spPr bwMode="auto">
          <a:xfrm>
            <a:off x="4343400" y="38100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703595-1E81-3941-8CC6-A7067E9B91AA}"/>
                  </a:ext>
                </a:extLst>
              </p:cNvPr>
              <p:cNvSpPr txBox="1"/>
              <p:nvPr/>
            </p:nvSpPr>
            <p:spPr>
              <a:xfrm>
                <a:off x="4267201" y="4114801"/>
                <a:ext cx="1828799" cy="830997"/>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oMath>
                </a14:m>
                <a:r>
                  <a:rPr lang="en-US" b="0" dirty="0"/>
                  <a:t> filter</a:t>
                </a:r>
              </a:p>
            </p:txBody>
          </p:sp>
        </mc:Choice>
        <mc:Fallback xmlns="">
          <p:sp>
            <p:nvSpPr>
              <p:cNvPr id="13" name="TextBox 12">
                <a:extLst>
                  <a:ext uri="{FF2B5EF4-FFF2-40B4-BE49-F238E27FC236}">
                    <a16:creationId xmlns:a16="http://schemas.microsoft.com/office/drawing/2014/main" id="{7A703595-1E81-3941-8CC6-A7067E9B91AA}"/>
                  </a:ext>
                </a:extLst>
              </p:cNvPr>
              <p:cNvSpPr txBox="1">
                <a:spLocks noRot="1" noChangeAspect="1" noMove="1" noResize="1" noEditPoints="1" noAdjustHandles="1" noChangeArrowheads="1" noChangeShapeType="1" noTextEdit="1"/>
              </p:cNvSpPr>
              <p:nvPr/>
            </p:nvSpPr>
            <p:spPr>
              <a:xfrm>
                <a:off x="4267201" y="4114801"/>
                <a:ext cx="1828799" cy="830997"/>
              </a:xfrm>
              <a:prstGeom prst="rect">
                <a:avLst/>
              </a:prstGeom>
              <a:blipFill>
                <a:blip r:embed="rId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5B7CB2-3AC7-C54D-A42C-1E9A0C9CF44D}"/>
                  </a:ext>
                </a:extLst>
              </p:cNvPr>
              <p:cNvSpPr txBox="1"/>
              <p:nvPr/>
            </p:nvSpPr>
            <p:spPr>
              <a:xfrm>
                <a:off x="5181600" y="1781771"/>
                <a:ext cx="2271776"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14" name="TextBox 13">
                <a:extLst>
                  <a:ext uri="{FF2B5EF4-FFF2-40B4-BE49-F238E27FC236}">
                    <a16:creationId xmlns:a16="http://schemas.microsoft.com/office/drawing/2014/main" id="{325B7CB2-3AC7-C54D-A42C-1E9A0C9CF44D}"/>
                  </a:ext>
                </a:extLst>
              </p:cNvPr>
              <p:cNvSpPr txBox="1">
                <a:spLocks noRot="1" noChangeAspect="1" noMove="1" noResize="1" noEditPoints="1" noAdjustHandles="1" noChangeArrowheads="1" noChangeShapeType="1" noTextEdit="1"/>
              </p:cNvSpPr>
              <p:nvPr/>
            </p:nvSpPr>
            <p:spPr>
              <a:xfrm>
                <a:off x="5181600" y="1781771"/>
                <a:ext cx="2271776" cy="461665"/>
              </a:xfrm>
              <a:prstGeom prst="rect">
                <a:avLst/>
              </a:prstGeom>
              <a:blipFill>
                <a:blip r:embed="rId3"/>
                <a:stretch>
                  <a:fillRect l="-559" t="-7895" r="-3911"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E2FD7-7C8A-864E-BDAA-DE30308A1ED1}"/>
                  </a:ext>
                </a:extLst>
              </p:cNvPr>
              <p:cNvSpPr txBox="1"/>
              <p:nvPr/>
            </p:nvSpPr>
            <p:spPr>
              <a:xfrm>
                <a:off x="4572000" y="4925097"/>
                <a:ext cx="1165512"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filters</a:t>
                </a:r>
              </a:p>
            </p:txBody>
          </p:sp>
        </mc:Choice>
        <mc:Fallback xmlns="">
          <p:sp>
            <p:nvSpPr>
              <p:cNvPr id="16" name="TextBox 15">
                <a:extLst>
                  <a:ext uri="{FF2B5EF4-FFF2-40B4-BE49-F238E27FC236}">
                    <a16:creationId xmlns:a16="http://schemas.microsoft.com/office/drawing/2014/main" id="{541E2FD7-7C8A-864E-BDAA-DE30308A1ED1}"/>
                  </a:ext>
                </a:extLst>
              </p:cNvPr>
              <p:cNvSpPr txBox="1">
                <a:spLocks noRot="1" noChangeAspect="1" noMove="1" noResize="1" noEditPoints="1" noAdjustHandles="1" noChangeArrowheads="1" noChangeShapeType="1" noTextEdit="1"/>
              </p:cNvSpPr>
              <p:nvPr/>
            </p:nvSpPr>
            <p:spPr>
              <a:xfrm>
                <a:off x="4572000" y="4925097"/>
                <a:ext cx="1165512" cy="461665"/>
              </a:xfrm>
              <a:prstGeom prst="rect">
                <a:avLst/>
              </a:prstGeom>
              <a:blipFill>
                <a:blip r:embed="rId4"/>
                <a:stretch>
                  <a:fillRect l="-1087" t="-8108" r="-7609"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F7BEDA-3D30-8847-9A5B-96227DE2CD2F}"/>
                  </a:ext>
                </a:extLst>
              </p:cNvPr>
              <p:cNvSpPr txBox="1"/>
              <p:nvPr/>
            </p:nvSpPr>
            <p:spPr>
              <a:xfrm>
                <a:off x="8320024" y="1752601"/>
                <a:ext cx="2226700"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feature maps</a:t>
                </a:r>
              </a:p>
            </p:txBody>
          </p:sp>
        </mc:Choice>
        <mc:Fallback xmlns="">
          <p:sp>
            <p:nvSpPr>
              <p:cNvPr id="17" name="TextBox 16">
                <a:extLst>
                  <a:ext uri="{FF2B5EF4-FFF2-40B4-BE49-F238E27FC236}">
                    <a16:creationId xmlns:a16="http://schemas.microsoft.com/office/drawing/2014/main" id="{35F7BEDA-3D30-8847-9A5B-96227DE2CD2F}"/>
                  </a:ext>
                </a:extLst>
              </p:cNvPr>
              <p:cNvSpPr txBox="1">
                <a:spLocks noRot="1" noChangeAspect="1" noMove="1" noResize="1" noEditPoints="1" noAdjustHandles="1" noChangeArrowheads="1" noChangeShapeType="1" noTextEdit="1"/>
              </p:cNvSpPr>
              <p:nvPr/>
            </p:nvSpPr>
            <p:spPr>
              <a:xfrm>
                <a:off x="8320024" y="1752601"/>
                <a:ext cx="2226700" cy="461665"/>
              </a:xfrm>
              <a:prstGeom prst="rect">
                <a:avLst/>
              </a:prstGeom>
              <a:blipFill>
                <a:blip r:embed="rId5"/>
                <a:stretch>
                  <a:fillRect t="-10811" r="-3977" b="-27027"/>
                </a:stretch>
              </a:blipFill>
            </p:spPr>
            <p:txBody>
              <a:bodyPr/>
              <a:lstStyle/>
              <a:p>
                <a:r>
                  <a:rPr lang="en-US">
                    <a:noFill/>
                  </a:rPr>
                  <a:t> </a:t>
                </a:r>
              </a:p>
            </p:txBody>
          </p:sp>
        </mc:Fallback>
      </mc:AlternateContent>
    </p:spTree>
    <p:extLst>
      <p:ext uri="{BB962C8B-B14F-4D97-AF65-F5344CB8AC3E}">
        <p14:creationId xmlns:p14="http://schemas.microsoft.com/office/powerpoint/2010/main" val="2020567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1x1 convolution</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3" name="TextBox 32"/>
              <p:cNvSpPr txBox="1"/>
              <p:nvPr/>
            </p:nvSpPr>
            <p:spPr>
              <a:xfrm>
                <a:off x="3810001" y="5943601"/>
                <a:ext cx="2215671"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1</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m:t>
                    </m:r>
                  </m:oMath>
                </a14:m>
                <a:r>
                  <a:rPr lang="en-US" b="0" dirty="0"/>
                  <a:t> conv layer</a:t>
                </a:r>
              </a:p>
            </p:txBody>
          </p:sp>
        </mc:Choice>
        <mc:Fallback xmlns="">
          <p:sp>
            <p:nvSpPr>
              <p:cNvPr id="33" name="TextBox 32"/>
              <p:cNvSpPr txBox="1">
                <a:spLocks noRot="1" noChangeAspect="1" noMove="1" noResize="1" noEditPoints="1" noAdjustHandles="1" noChangeArrowheads="1" noChangeShapeType="1" noTextEdit="1"/>
              </p:cNvSpPr>
              <p:nvPr/>
            </p:nvSpPr>
            <p:spPr>
              <a:xfrm>
                <a:off x="3810001" y="5943601"/>
                <a:ext cx="2215671" cy="461665"/>
              </a:xfrm>
              <a:prstGeom prst="rect">
                <a:avLst/>
              </a:prstGeom>
              <a:blipFill>
                <a:blip r:embed="rId2"/>
                <a:stretch>
                  <a:fillRect l="-575" t="-11111" r="-4023" b="-27778"/>
                </a:stretch>
              </a:blipFill>
            </p:spPr>
            <p:txBody>
              <a:bodyPr/>
              <a:lstStyle/>
              <a:p>
                <a:r>
                  <a:rPr lang="en-US">
                    <a:noFill/>
                  </a:rPr>
                  <a:t> </a:t>
                </a:r>
              </a:p>
            </p:txBody>
          </p:sp>
        </mc:Fallback>
      </mc:AlternateContent>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D71054-452D-864D-A1F1-AEAFEFB61978}"/>
                  </a:ext>
                </a:extLst>
              </p:cNvPr>
              <p:cNvSpPr txBox="1"/>
              <p:nvPr/>
            </p:nvSpPr>
            <p:spPr>
              <a:xfrm>
                <a:off x="4419600" y="4637297"/>
                <a:ext cx="22860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oMath>
                </a14:m>
                <a:r>
                  <a:rPr lang="en-US" b="0" dirty="0"/>
                  <a:t> filter</a:t>
                </a:r>
              </a:p>
            </p:txBody>
          </p:sp>
        </mc:Choice>
        <mc:Fallback xmlns="">
          <p:sp>
            <p:nvSpPr>
              <p:cNvPr id="13" name="TextBox 12">
                <a:extLst>
                  <a:ext uri="{FF2B5EF4-FFF2-40B4-BE49-F238E27FC236}">
                    <a16:creationId xmlns:a16="http://schemas.microsoft.com/office/drawing/2014/main" id="{77D71054-452D-864D-A1F1-AEAFEFB61978}"/>
                  </a:ext>
                </a:extLst>
              </p:cNvPr>
              <p:cNvSpPr txBox="1">
                <a:spLocks noRot="1" noChangeAspect="1" noMove="1" noResize="1" noEditPoints="1" noAdjustHandles="1" noChangeArrowheads="1" noChangeShapeType="1" noTextEdit="1"/>
              </p:cNvSpPr>
              <p:nvPr/>
            </p:nvSpPr>
            <p:spPr>
              <a:xfrm>
                <a:off x="4419600" y="4637297"/>
                <a:ext cx="2286000" cy="461665"/>
              </a:xfrm>
              <a:prstGeom prst="rect">
                <a:avLst/>
              </a:prstGeom>
              <a:blipFill>
                <a:blip r:embed="rId3"/>
                <a:stretch>
                  <a:fillRect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3378EF-29D9-5E41-B101-F2A141A32880}"/>
                  </a:ext>
                </a:extLst>
              </p:cNvPr>
              <p:cNvSpPr txBox="1"/>
              <p:nvPr/>
            </p:nvSpPr>
            <p:spPr>
              <a:xfrm>
                <a:off x="8320024" y="1752601"/>
                <a:ext cx="2226700"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feature maps</a:t>
                </a:r>
              </a:p>
            </p:txBody>
          </p:sp>
        </mc:Choice>
        <mc:Fallback xmlns="">
          <p:sp>
            <p:nvSpPr>
              <p:cNvPr id="14" name="TextBox 13">
                <a:extLst>
                  <a:ext uri="{FF2B5EF4-FFF2-40B4-BE49-F238E27FC236}">
                    <a16:creationId xmlns:a16="http://schemas.microsoft.com/office/drawing/2014/main" id="{AE3378EF-29D9-5E41-B101-F2A141A32880}"/>
                  </a:ext>
                </a:extLst>
              </p:cNvPr>
              <p:cNvSpPr txBox="1">
                <a:spLocks noRot="1" noChangeAspect="1" noMove="1" noResize="1" noEditPoints="1" noAdjustHandles="1" noChangeArrowheads="1" noChangeShapeType="1" noTextEdit="1"/>
              </p:cNvSpPr>
              <p:nvPr/>
            </p:nvSpPr>
            <p:spPr>
              <a:xfrm>
                <a:off x="8320024" y="1752601"/>
                <a:ext cx="2226700" cy="461665"/>
              </a:xfrm>
              <a:prstGeom prst="rect">
                <a:avLst/>
              </a:prstGeom>
              <a:blipFill>
                <a:blip r:embed="rId4"/>
                <a:stretch>
                  <a:fillRect t="-10811" r="-3977"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23F0E5-81C5-894E-8264-B04206D13803}"/>
                  </a:ext>
                </a:extLst>
              </p:cNvPr>
              <p:cNvSpPr txBox="1"/>
              <p:nvPr/>
            </p:nvSpPr>
            <p:spPr>
              <a:xfrm>
                <a:off x="4572000" y="5029201"/>
                <a:ext cx="1165512"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filters</a:t>
                </a:r>
              </a:p>
            </p:txBody>
          </p:sp>
        </mc:Choice>
        <mc:Fallback xmlns="">
          <p:sp>
            <p:nvSpPr>
              <p:cNvPr id="15" name="TextBox 14">
                <a:extLst>
                  <a:ext uri="{FF2B5EF4-FFF2-40B4-BE49-F238E27FC236}">
                    <a16:creationId xmlns:a16="http://schemas.microsoft.com/office/drawing/2014/main" id="{5223F0E5-81C5-894E-8264-B04206D13803}"/>
                  </a:ext>
                </a:extLst>
              </p:cNvPr>
              <p:cNvSpPr txBox="1">
                <a:spLocks noRot="1" noChangeAspect="1" noMove="1" noResize="1" noEditPoints="1" noAdjustHandles="1" noChangeArrowheads="1" noChangeShapeType="1" noTextEdit="1"/>
              </p:cNvSpPr>
              <p:nvPr/>
            </p:nvSpPr>
            <p:spPr>
              <a:xfrm>
                <a:off x="4572000" y="5029201"/>
                <a:ext cx="1165512" cy="461665"/>
              </a:xfrm>
              <a:prstGeom prst="rect">
                <a:avLst/>
              </a:prstGeom>
              <a:blipFill>
                <a:blip r:embed="rId5"/>
                <a:stretch>
                  <a:fillRect l="-1087" t="-11111" r="-760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581A0C4-47BD-7F4C-938D-B1B45FEAA2D5}"/>
                  </a:ext>
                </a:extLst>
              </p:cNvPr>
              <p:cNvSpPr txBox="1"/>
              <p:nvPr/>
            </p:nvSpPr>
            <p:spPr>
              <a:xfrm>
                <a:off x="5181600" y="1781771"/>
                <a:ext cx="2271776"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16" name="TextBox 15">
                <a:extLst>
                  <a:ext uri="{FF2B5EF4-FFF2-40B4-BE49-F238E27FC236}">
                    <a16:creationId xmlns:a16="http://schemas.microsoft.com/office/drawing/2014/main" id="{B581A0C4-47BD-7F4C-938D-B1B45FEAA2D5}"/>
                  </a:ext>
                </a:extLst>
              </p:cNvPr>
              <p:cNvSpPr txBox="1">
                <a:spLocks noRot="1" noChangeAspect="1" noMove="1" noResize="1" noEditPoints="1" noAdjustHandles="1" noChangeArrowheads="1" noChangeShapeType="1" noTextEdit="1"/>
              </p:cNvSpPr>
              <p:nvPr/>
            </p:nvSpPr>
            <p:spPr>
              <a:xfrm>
                <a:off x="5181600" y="1781771"/>
                <a:ext cx="2271776" cy="461665"/>
              </a:xfrm>
              <a:prstGeom prst="rect">
                <a:avLst/>
              </a:prstGeom>
              <a:blipFill>
                <a:blip r:embed="rId6"/>
                <a:stretch>
                  <a:fillRect l="-559" t="-7895" r="-3911" b="-23684"/>
                </a:stretch>
              </a:blipFill>
            </p:spPr>
            <p:txBody>
              <a:bodyPr/>
              <a:lstStyle/>
              <a:p>
                <a:r>
                  <a:rPr lang="en-US">
                    <a:noFill/>
                  </a:rPr>
                  <a:t> </a:t>
                </a:r>
              </a:p>
            </p:txBody>
          </p:sp>
        </mc:Fallback>
      </mc:AlternateContent>
    </p:spTree>
    <p:extLst>
      <p:ext uri="{BB962C8B-B14F-4D97-AF65-F5344CB8AC3E}">
        <p14:creationId xmlns:p14="http://schemas.microsoft.com/office/powerpoint/2010/main" val="964725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1x1 convolution</a:t>
            </a:r>
          </a:p>
        </p:txBody>
      </p:sp>
      <p:sp>
        <p:nvSpPr>
          <p:cNvPr id="4" name="Cube 3"/>
          <p:cNvSpPr/>
          <p:nvPr/>
        </p:nvSpPr>
        <p:spPr bwMode="auto">
          <a:xfrm>
            <a:off x="19050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Cube 5"/>
          <p:cNvSpPr/>
          <p:nvPr/>
        </p:nvSpPr>
        <p:spPr bwMode="auto">
          <a:xfrm>
            <a:off x="2362200" y="3805535"/>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pic>
        <p:nvPicPr>
          <p:cNvPr id="45" name="Picture 44" descr="Screen Shot 2017-01-13 at 2.59.08 PM.png"/>
          <p:cNvPicPr>
            <a:picLocks noChangeAspect="1"/>
          </p:cNvPicPr>
          <p:nvPr/>
        </p:nvPicPr>
        <p:blipFill rotWithShape="1">
          <a:blip r:embed="rId2" cstate="print">
            <a:extLst>
              <a:ext uri="{28A0092B-C50C-407E-A947-70E740481C1C}">
                <a14:useLocalDpi xmlns:a14="http://schemas.microsoft.com/office/drawing/2010/main" val="0"/>
              </a:ext>
            </a:extLst>
          </a:blip>
          <a:srcRect t="-92" b="16486"/>
          <a:stretch/>
        </p:blipFill>
        <p:spPr>
          <a:xfrm>
            <a:off x="5638801" y="1066800"/>
            <a:ext cx="1375967" cy="990600"/>
          </a:xfrm>
          <a:prstGeom prst="rect">
            <a:avLst/>
          </a:prstGeom>
        </p:spPr>
      </p:pic>
      <p:cxnSp>
        <p:nvCxnSpPr>
          <p:cNvPr id="16" name="Straight Connector 15"/>
          <p:cNvCxnSpPr/>
          <p:nvPr/>
        </p:nvCxnSpPr>
        <p:spPr bwMode="auto">
          <a:xfrm>
            <a:off x="2895600" y="3805535"/>
            <a:ext cx="25146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 name="Straight Connector 16"/>
          <p:cNvCxnSpPr/>
          <p:nvPr/>
        </p:nvCxnSpPr>
        <p:spPr bwMode="auto">
          <a:xfrm>
            <a:off x="2493776" y="4075783"/>
            <a:ext cx="2886340" cy="32332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8" name="Straight Connector 17"/>
          <p:cNvCxnSpPr/>
          <p:nvPr/>
        </p:nvCxnSpPr>
        <p:spPr bwMode="auto">
          <a:xfrm flipV="1">
            <a:off x="2590800" y="4643735"/>
            <a:ext cx="26670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18"/>
          <p:cNvCxnSpPr/>
          <p:nvPr/>
        </p:nvCxnSpPr>
        <p:spPr bwMode="auto">
          <a:xfrm flipV="1">
            <a:off x="2895600" y="4521419"/>
            <a:ext cx="2362200" cy="12231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0" name="Cube 19"/>
          <p:cNvSpPr/>
          <p:nvPr/>
        </p:nvSpPr>
        <p:spPr bwMode="auto">
          <a:xfrm>
            <a:off x="52578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DD66490C-71F3-6442-9AEB-6E9D6BF303D8}"/>
              </a:ext>
            </a:extLst>
          </p:cNvPr>
          <p:cNvSpPr txBox="1"/>
          <p:nvPr/>
        </p:nvSpPr>
        <p:spPr>
          <a:xfrm>
            <a:off x="7310908" y="1290936"/>
            <a:ext cx="2964273" cy="461665"/>
          </a:xfrm>
          <a:prstGeom prst="rect">
            <a:avLst/>
          </a:prstGeom>
          <a:noFill/>
        </p:spPr>
        <p:txBody>
          <a:bodyPr wrap="none" rtlCol="0">
            <a:spAutoFit/>
          </a:bodyPr>
          <a:lstStyle/>
          <a:p>
            <a:r>
              <a:rPr lang="en-US" b="0" dirty="0"/>
              <a:t>“network in network”</a:t>
            </a:r>
          </a:p>
        </p:txBody>
      </p:sp>
      <p:sp>
        <p:nvSpPr>
          <p:cNvPr id="23" name="Rectangle 22">
            <a:extLst>
              <a:ext uri="{FF2B5EF4-FFF2-40B4-BE49-F238E27FC236}">
                <a16:creationId xmlns:a16="http://schemas.microsoft.com/office/drawing/2014/main" id="{E869C30D-F2E7-D243-8D6F-22237B578246}"/>
              </a:ext>
            </a:extLst>
          </p:cNvPr>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M. Lin, Q. Chen, and S. Yan, </a:t>
            </a:r>
            <a:r>
              <a:rPr lang="en-US" sz="1800" b="0" dirty="0">
                <a:solidFill>
                  <a:srgbClr val="000000"/>
                </a:solidFill>
                <a:hlinkClick r:id="rId3"/>
              </a:rPr>
              <a:t>Network in network</a:t>
            </a:r>
            <a:r>
              <a:rPr lang="en-US" sz="1800" b="0" dirty="0">
                <a:solidFill>
                  <a:srgbClr val="000000"/>
                </a:solidFill>
              </a:rPr>
              <a:t>, ICLR 2014</a:t>
            </a:r>
          </a:p>
        </p:txBody>
      </p:sp>
    </p:spTree>
    <p:extLst>
      <p:ext uri="{BB962C8B-B14F-4D97-AF65-F5344CB8AC3E}">
        <p14:creationId xmlns:p14="http://schemas.microsoft.com/office/powerpoint/2010/main" val="2036928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 network</a:t>
            </a:r>
          </a:p>
        </p:txBody>
      </p:sp>
      <p:pic>
        <p:nvPicPr>
          <p:cNvPr id="4" name="Picture 3"/>
          <p:cNvPicPr>
            <a:picLocks noChangeAspect="1"/>
          </p:cNvPicPr>
          <p:nvPr/>
        </p:nvPicPr>
        <p:blipFill>
          <a:blip r:embed="rId2"/>
          <a:stretch>
            <a:fillRect/>
          </a:stretch>
        </p:blipFill>
        <p:spPr>
          <a:xfrm>
            <a:off x="1524000" y="3420342"/>
            <a:ext cx="9144000" cy="2675659"/>
          </a:xfrm>
          <a:prstGeom prst="rect">
            <a:avLst/>
          </a:prstGeom>
        </p:spPr>
      </p:pic>
      <p:sp>
        <p:nvSpPr>
          <p:cNvPr id="5" name="Rectangle 4"/>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M. Lin, Q. Chen, and S. Yan, </a:t>
            </a:r>
            <a:r>
              <a:rPr lang="en-US" sz="1800" b="0" dirty="0">
                <a:solidFill>
                  <a:srgbClr val="000000"/>
                </a:solidFill>
                <a:hlinkClick r:id="rId3"/>
              </a:rPr>
              <a:t>Network in network</a:t>
            </a:r>
            <a:r>
              <a:rPr lang="en-US" sz="1800" b="0" dirty="0">
                <a:solidFill>
                  <a:srgbClr val="000000"/>
                </a:solidFill>
              </a:rPr>
              <a:t>, ICLR 2014</a:t>
            </a:r>
          </a:p>
        </p:txBody>
      </p:sp>
      <p:pic>
        <p:nvPicPr>
          <p:cNvPr id="6" name="Picture 5" descr="Screen Shot 2017-01-13 at 2.59.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1" y="914400"/>
            <a:ext cx="2371087" cy="2514600"/>
          </a:xfrm>
          <a:prstGeom prst="rect">
            <a:avLst/>
          </a:prstGeom>
        </p:spPr>
      </p:pic>
      <p:pic>
        <p:nvPicPr>
          <p:cNvPr id="7" name="Picture 6" descr="Screen Shot 2017-01-13 at 2.59.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914400"/>
            <a:ext cx="2914934" cy="2514600"/>
          </a:xfrm>
          <a:prstGeom prst="rect">
            <a:avLst/>
          </a:prstGeom>
        </p:spPr>
      </p:pic>
    </p:spTree>
    <p:extLst>
      <p:ext uri="{BB962C8B-B14F-4D97-AF65-F5344CB8AC3E}">
        <p14:creationId xmlns:p14="http://schemas.microsoft.com/office/powerpoint/2010/main" val="3919120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5" name="Content Placeholder 4">
            <a:extLst>
              <a:ext uri="{FF2B5EF4-FFF2-40B4-BE49-F238E27FC236}">
                <a16:creationId xmlns:a16="http://schemas.microsoft.com/office/drawing/2014/main" id="{065E0D37-2529-C246-A426-609EE841334F}"/>
              </a:ext>
            </a:extLst>
          </p:cNvPr>
          <p:cNvSpPr>
            <a:spLocks noGrp="1"/>
          </p:cNvSpPr>
          <p:nvPr>
            <p:ph idx="1"/>
          </p:nvPr>
        </p:nvSpPr>
        <p:spPr>
          <a:xfrm>
            <a:off x="914400" y="914400"/>
            <a:ext cx="9220200" cy="5257800"/>
          </a:xfrm>
        </p:spPr>
        <p:txBody>
          <a:bodyPr/>
          <a:lstStyle/>
          <a:p>
            <a:pPr marL="457200" indent="-457200">
              <a:buFont typeface="Arial" panose="020B0604020202020204" pitchFamily="34" charset="0"/>
              <a:buChar char="•"/>
            </a:pPr>
            <a:r>
              <a:rPr lang="en-US" dirty="0"/>
              <a:t>Instead of large FC layers at the end, use </a:t>
            </a:r>
            <a:r>
              <a:rPr lang="en-US" i="1" dirty="0"/>
              <a:t>global average pooling </a:t>
            </a:r>
            <a:r>
              <a:rPr lang="en-US" dirty="0"/>
              <a:t>to collapse spatial dimensions, followed by linear layer to produce class scores</a:t>
            </a:r>
          </a:p>
          <a:p>
            <a:pPr marL="857250" lvl="1" indent="-457200">
              <a:buFont typeface="Arial" panose="020B0604020202020204" pitchFamily="34" charset="0"/>
              <a:buChar char="•"/>
            </a:pPr>
            <a:r>
              <a:rPr lang="en-US" sz="2400" dirty="0"/>
              <a:t>Recall VGG-16: Most parameters were in the FC layers!</a:t>
            </a:r>
          </a:p>
          <a:p>
            <a:pPr marL="457200" indent="-4572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68</a:t>
            </a:fld>
            <a:endParaRPr lang="en-US" dirty="0"/>
          </a:p>
        </p:txBody>
      </p:sp>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5D0301B6-BCB7-1040-8F23-95590ADA80B1}"/>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40846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69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29952840"/>
              </p:ext>
            </p:extLst>
          </p:nvPr>
        </p:nvGraphicFramePr>
        <p:xfrm>
          <a:off x="528515" y="2057400"/>
          <a:ext cx="9453685" cy="1244232"/>
        </p:xfrm>
        <a:graphic>
          <a:graphicData uri="http://schemas.openxmlformats.org/drawingml/2006/table">
            <a:tbl>
              <a:tblPr>
                <a:tableStyleId>{5C22544A-7EE6-4342-B048-85BDC9FD1C3A}</a:tableStyleId>
              </a:tblPr>
              <a:tblGrid>
                <a:gridCol w="927287">
                  <a:extLst>
                    <a:ext uri="{9D8B030D-6E8A-4147-A177-3AD203B41FA5}">
                      <a16:colId xmlns:a16="http://schemas.microsoft.com/office/drawing/2014/main" val="20000"/>
                    </a:ext>
                  </a:extLst>
                </a:gridCol>
                <a:gridCol w="723713">
                  <a:extLst>
                    <a:ext uri="{9D8B030D-6E8A-4147-A177-3AD203B41FA5}">
                      <a16:colId xmlns:a16="http://schemas.microsoft.com/office/drawing/2014/main" val="20001"/>
                    </a:ext>
                  </a:extLst>
                </a:gridCol>
                <a:gridCol w="537928">
                  <a:extLst>
                    <a:ext uri="{9D8B030D-6E8A-4147-A177-3AD203B41FA5}">
                      <a16:colId xmlns:a16="http://schemas.microsoft.com/office/drawing/2014/main" val="20002"/>
                    </a:ext>
                  </a:extLst>
                </a:gridCol>
                <a:gridCol w="648182">
                  <a:extLst>
                    <a:ext uri="{9D8B030D-6E8A-4147-A177-3AD203B41FA5}">
                      <a16:colId xmlns:a16="http://schemas.microsoft.com/office/drawing/2014/main" val="20003"/>
                    </a:ext>
                  </a:extLst>
                </a:gridCol>
                <a:gridCol w="694481">
                  <a:extLst>
                    <a:ext uri="{9D8B030D-6E8A-4147-A177-3AD203B41FA5}">
                      <a16:colId xmlns:a16="http://schemas.microsoft.com/office/drawing/2014/main" val="20004"/>
                    </a:ext>
                  </a:extLst>
                </a:gridCol>
                <a:gridCol w="671332">
                  <a:extLst>
                    <a:ext uri="{9D8B030D-6E8A-4147-A177-3AD203B41FA5}">
                      <a16:colId xmlns:a16="http://schemas.microsoft.com/office/drawing/2014/main" val="20005"/>
                    </a:ext>
                  </a:extLst>
                </a:gridCol>
                <a:gridCol w="458788">
                  <a:extLst>
                    <a:ext uri="{9D8B030D-6E8A-4147-A177-3AD203B41FA5}">
                      <a16:colId xmlns:a16="http://schemas.microsoft.com/office/drawing/2014/main" val="20006"/>
                    </a:ext>
                  </a:extLst>
                </a:gridCol>
                <a:gridCol w="712787">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1423416">
                  <a:extLst>
                    <a:ext uri="{9D8B030D-6E8A-4147-A177-3AD203B41FA5}">
                      <a16:colId xmlns:a16="http://schemas.microsoft.com/office/drawing/2014/main" val="20009"/>
                    </a:ext>
                  </a:extLst>
                </a:gridCol>
                <a:gridCol w="1179195">
                  <a:extLst>
                    <a:ext uri="{9D8B030D-6E8A-4147-A177-3AD203B41FA5}">
                      <a16:colId xmlns:a16="http://schemas.microsoft.com/office/drawing/2014/main" val="20010"/>
                    </a:ext>
                  </a:extLst>
                </a:gridCol>
                <a:gridCol w="879676">
                  <a:extLst>
                    <a:ext uri="{9D8B030D-6E8A-4147-A177-3AD203B41FA5}">
                      <a16:colId xmlns:a16="http://schemas.microsoft.com/office/drawing/2014/main" val="20011"/>
                    </a:ext>
                  </a:extLst>
                </a:gridCol>
              </a:tblGrid>
              <a:tr h="31105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a:t>
                      </a:r>
                      <a:r>
                        <a:rPr lang="en-US" sz="1600" u="none" strike="noStrike" baseline="0" dirty="0">
                          <a:effectLst/>
                        </a:rPr>
                        <a:t> </a:t>
                      </a:r>
                      <a:r>
                        <a:rPr lang="en-US" sz="1600" u="none" strike="noStrike" dirty="0">
                          <a:effectLst/>
                        </a:rPr>
                        <a:t>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stride</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11058">
                <a:tc>
                  <a:txBody>
                    <a:bodyPr/>
                    <a:lstStyle/>
                    <a:p>
                      <a:pPr algn="l" fontAlgn="b"/>
                      <a:r>
                        <a:rPr lang="en-US" sz="1600" u="none" strike="noStrike" dirty="0" err="1">
                          <a:effectLst/>
                        </a:rPr>
                        <a:t>avg</a:t>
                      </a:r>
                      <a:r>
                        <a:rPr lang="en-US" sz="1600" u="none" strike="noStrike" dirty="0">
                          <a:effectLst/>
                        </a:rPr>
                        <a:t>-pool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7</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4</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11058">
                <a:tc>
                  <a:txBody>
                    <a:bodyPr/>
                    <a:lstStyle/>
                    <a:p>
                      <a:pPr algn="l" fontAlgn="b"/>
                      <a:r>
                        <a:rPr lang="en-US" sz="1600" u="none" strike="noStrike">
                          <a:effectLst/>
                        </a:rPr>
                        <a:t>fc</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1000</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1025</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bl>
          </a:graphicData>
        </a:graphic>
      </p:graphicFrame>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3">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0A3FD2A6-0525-7E4D-9345-B490CA439CE7}"/>
              </a:ext>
            </a:extLst>
          </p:cNvPr>
          <p:cNvSpPr txBox="1"/>
          <p:nvPr/>
        </p:nvSpPr>
        <p:spPr>
          <a:xfrm>
            <a:off x="4033932" y="1524000"/>
            <a:ext cx="2747868" cy="461665"/>
          </a:xfrm>
          <a:prstGeom prst="rect">
            <a:avLst/>
          </a:prstGeom>
          <a:noFill/>
        </p:spPr>
        <p:txBody>
          <a:bodyPr wrap="none" rtlCol="0">
            <a:spAutoFit/>
          </a:bodyPr>
          <a:lstStyle/>
          <a:p>
            <a:r>
              <a:rPr lang="en-US" sz="2400" dirty="0" err="1"/>
              <a:t>GoogLeNet</a:t>
            </a:r>
            <a:r>
              <a:rPr lang="en-US" sz="2400" dirty="0"/>
              <a:t> head:</a:t>
            </a:r>
          </a:p>
        </p:txBody>
      </p:sp>
      <p:sp>
        <p:nvSpPr>
          <p:cNvPr id="12" name="TextBox 11">
            <a:extLst>
              <a:ext uri="{FF2B5EF4-FFF2-40B4-BE49-F238E27FC236}">
                <a16:creationId xmlns:a16="http://schemas.microsoft.com/office/drawing/2014/main" id="{2256ACB3-4A12-024E-BE10-9B66C61FC5CA}"/>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297769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00D0D704-D764-644F-BEDE-AE55F125D8B5}"/>
              </a:ext>
            </a:extLst>
          </p:cNvPr>
          <p:cNvGrpSpPr/>
          <p:nvPr/>
        </p:nvGrpSpPr>
        <p:grpSpPr>
          <a:xfrm>
            <a:off x="2057400" y="3657600"/>
            <a:ext cx="3276600" cy="1143000"/>
            <a:chOff x="2057400" y="3581400"/>
            <a:chExt cx="3276600" cy="1143000"/>
          </a:xfrm>
        </p:grpSpPr>
        <p:sp>
          <p:nvSpPr>
            <p:cNvPr id="6" name="Cube 5"/>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0" name="Straight Connector 9"/>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22" name="Title 1"/>
          <p:cNvSpPr>
            <a:spLocks noGrp="1"/>
          </p:cNvSpPr>
          <p:nvPr>
            <p:ph type="title"/>
          </p:nvPr>
        </p:nvSpPr>
        <p:spPr/>
        <p:txBody>
          <a:bodyPr/>
          <a:lstStyle/>
          <a:p>
            <a:r>
              <a:rPr lang="en-US" dirty="0"/>
              <a:t>Convolutional architecture</a:t>
            </a:r>
          </a:p>
        </p:txBody>
      </p:sp>
      <p:sp>
        <p:nvSpPr>
          <p:cNvPr id="20" name="Content Placeholder 2">
            <a:extLst>
              <a:ext uri="{FF2B5EF4-FFF2-40B4-BE49-F238E27FC236}">
                <a16:creationId xmlns:a16="http://schemas.microsoft.com/office/drawing/2014/main" id="{C5E8C04F-029F-CA49-B70D-467A15C64332}"/>
              </a:ext>
            </a:extLst>
          </p:cNvPr>
          <p:cNvSpPr txBox="1">
            <a:spLocks/>
          </p:cNvSpPr>
          <p:nvPr/>
        </p:nvSpPr>
        <p:spPr bwMode="auto">
          <a:xfrm>
            <a:off x="6248401" y="2971800"/>
            <a:ext cx="5638799" cy="2438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sz="2400" b="0" kern="0" dirty="0"/>
              <a:t>Let’s limit the </a:t>
            </a:r>
            <a:r>
              <a:rPr lang="en-US" sz="2400" b="0" i="1" kern="0" dirty="0"/>
              <a:t>receptive fields </a:t>
            </a:r>
            <a:r>
              <a:rPr lang="en-US" sz="2400" b="0" kern="0" dirty="0"/>
              <a:t>of units, tile them over the input image, and share their weights</a:t>
            </a:r>
          </a:p>
          <a:p>
            <a:pPr marL="457200" indent="-457200">
              <a:buFont typeface="Arial" panose="020B0604020202020204" pitchFamily="34" charset="0"/>
              <a:buChar char="•"/>
            </a:pPr>
            <a:endParaRPr lang="en-US" sz="2400" b="0" kern="0" dirty="0"/>
          </a:p>
        </p:txBody>
      </p:sp>
    </p:spTree>
    <p:extLst>
      <p:ext uri="{BB962C8B-B14F-4D97-AF65-F5344CB8AC3E}">
        <p14:creationId xmlns:p14="http://schemas.microsoft.com/office/powerpoint/2010/main" val="3922129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70</a:t>
            </a:fld>
            <a:endParaRPr lang="en-US" dirty="0"/>
          </a:p>
        </p:txBody>
      </p:sp>
      <p:graphicFrame>
        <p:nvGraphicFramePr>
          <p:cNvPr id="8" name="Table 7"/>
          <p:cNvGraphicFramePr>
            <a:graphicFrameLocks noGrp="1"/>
          </p:cNvGraphicFramePr>
          <p:nvPr/>
        </p:nvGraphicFramePr>
        <p:xfrm>
          <a:off x="528515" y="2057400"/>
          <a:ext cx="9453685" cy="3606799"/>
        </p:xfrm>
        <a:graphic>
          <a:graphicData uri="http://schemas.openxmlformats.org/drawingml/2006/table">
            <a:tbl>
              <a:tblPr>
                <a:tableStyleId>{5C22544A-7EE6-4342-B048-85BDC9FD1C3A}</a:tableStyleId>
              </a:tblPr>
              <a:tblGrid>
                <a:gridCol w="927287">
                  <a:extLst>
                    <a:ext uri="{9D8B030D-6E8A-4147-A177-3AD203B41FA5}">
                      <a16:colId xmlns:a16="http://schemas.microsoft.com/office/drawing/2014/main" val="20000"/>
                    </a:ext>
                  </a:extLst>
                </a:gridCol>
                <a:gridCol w="723713">
                  <a:extLst>
                    <a:ext uri="{9D8B030D-6E8A-4147-A177-3AD203B41FA5}">
                      <a16:colId xmlns:a16="http://schemas.microsoft.com/office/drawing/2014/main" val="20001"/>
                    </a:ext>
                  </a:extLst>
                </a:gridCol>
                <a:gridCol w="537928">
                  <a:extLst>
                    <a:ext uri="{9D8B030D-6E8A-4147-A177-3AD203B41FA5}">
                      <a16:colId xmlns:a16="http://schemas.microsoft.com/office/drawing/2014/main" val="20002"/>
                    </a:ext>
                  </a:extLst>
                </a:gridCol>
                <a:gridCol w="648182">
                  <a:extLst>
                    <a:ext uri="{9D8B030D-6E8A-4147-A177-3AD203B41FA5}">
                      <a16:colId xmlns:a16="http://schemas.microsoft.com/office/drawing/2014/main" val="20003"/>
                    </a:ext>
                  </a:extLst>
                </a:gridCol>
                <a:gridCol w="694481">
                  <a:extLst>
                    <a:ext uri="{9D8B030D-6E8A-4147-A177-3AD203B41FA5}">
                      <a16:colId xmlns:a16="http://schemas.microsoft.com/office/drawing/2014/main" val="20004"/>
                    </a:ext>
                  </a:extLst>
                </a:gridCol>
                <a:gridCol w="671332">
                  <a:extLst>
                    <a:ext uri="{9D8B030D-6E8A-4147-A177-3AD203B41FA5}">
                      <a16:colId xmlns:a16="http://schemas.microsoft.com/office/drawing/2014/main" val="20005"/>
                    </a:ext>
                  </a:extLst>
                </a:gridCol>
                <a:gridCol w="458788">
                  <a:extLst>
                    <a:ext uri="{9D8B030D-6E8A-4147-A177-3AD203B41FA5}">
                      <a16:colId xmlns:a16="http://schemas.microsoft.com/office/drawing/2014/main" val="20006"/>
                    </a:ext>
                  </a:extLst>
                </a:gridCol>
                <a:gridCol w="712787">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1423416">
                  <a:extLst>
                    <a:ext uri="{9D8B030D-6E8A-4147-A177-3AD203B41FA5}">
                      <a16:colId xmlns:a16="http://schemas.microsoft.com/office/drawing/2014/main" val="20009"/>
                    </a:ext>
                  </a:extLst>
                </a:gridCol>
                <a:gridCol w="1179195">
                  <a:extLst>
                    <a:ext uri="{9D8B030D-6E8A-4147-A177-3AD203B41FA5}">
                      <a16:colId xmlns:a16="http://schemas.microsoft.com/office/drawing/2014/main" val="20010"/>
                    </a:ext>
                  </a:extLst>
                </a:gridCol>
                <a:gridCol w="879676">
                  <a:extLst>
                    <a:ext uri="{9D8B030D-6E8A-4147-A177-3AD203B41FA5}">
                      <a16:colId xmlns:a16="http://schemas.microsoft.com/office/drawing/2014/main" val="20011"/>
                    </a:ext>
                  </a:extLst>
                </a:gridCol>
              </a:tblGrid>
              <a:tr h="31105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a:t>
                      </a:r>
                      <a:r>
                        <a:rPr lang="en-US" sz="1600" u="none" strike="noStrike" baseline="0" dirty="0">
                          <a:effectLst/>
                        </a:rPr>
                        <a:t> </a:t>
                      </a:r>
                      <a:r>
                        <a:rPr lang="en-US" sz="1600" u="none" strike="noStrike" dirty="0">
                          <a:effectLst/>
                        </a:rPr>
                        <a:t>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stride</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11058">
                <a:tc>
                  <a:txBody>
                    <a:bodyPr/>
                    <a:lstStyle/>
                    <a:p>
                      <a:pPr algn="l" fontAlgn="b"/>
                      <a:r>
                        <a:rPr lang="en-US" sz="1600" u="none" strike="noStrike" dirty="0" err="1">
                          <a:effectLst/>
                        </a:rPr>
                        <a:t>avg</a:t>
                      </a:r>
                      <a:r>
                        <a:rPr lang="en-US" sz="1600" u="none" strike="noStrike" dirty="0">
                          <a:effectLst/>
                        </a:rPr>
                        <a:t>-pool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7</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4</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11058">
                <a:tc>
                  <a:txBody>
                    <a:bodyPr/>
                    <a:lstStyle/>
                    <a:p>
                      <a:pPr algn="l" fontAlgn="b"/>
                      <a:r>
                        <a:rPr lang="en-US" sz="1600" u="none" strike="noStrike">
                          <a:effectLst/>
                        </a:rPr>
                        <a:t>fc</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1000</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1025</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r h="807277">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extLst>
                  <a:ext uri="{0D108BD9-81ED-4DB2-BD59-A6C34878D82A}">
                    <a16:rowId xmlns:a16="http://schemas.microsoft.com/office/drawing/2014/main" val="10004"/>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a:effectLst/>
                        </a:rPr>
                        <a:t>filters</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stride</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pad</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5"/>
                  </a:ext>
                </a:extLst>
              </a:tr>
              <a:tr h="311058">
                <a:tc>
                  <a:txBody>
                    <a:bodyPr/>
                    <a:lstStyle/>
                    <a:p>
                      <a:pPr algn="l" fontAlgn="b"/>
                      <a:r>
                        <a:rPr lang="en-US" sz="1600" u="none" strike="noStrike">
                          <a:effectLst/>
                        </a:rPr>
                        <a:t>flatten</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512</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25088</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r h="311058">
                <a:tc>
                  <a:txBody>
                    <a:bodyPr/>
                    <a:lstStyle/>
                    <a:p>
                      <a:pPr algn="l" fontAlgn="b"/>
                      <a:r>
                        <a:rPr lang="en-US" sz="1600" u="none" strike="noStrike">
                          <a:effectLst/>
                        </a:rPr>
                        <a:t>fc6</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25088</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16</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102760</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103</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7"/>
                  </a:ext>
                </a:extLst>
              </a:tr>
              <a:tr h="311058">
                <a:tc>
                  <a:txBody>
                    <a:bodyPr/>
                    <a:lstStyle/>
                    <a:p>
                      <a:pPr algn="l" fontAlgn="b"/>
                      <a:r>
                        <a:rPr lang="en-US" sz="1600" u="none" strike="noStrike">
                          <a:effectLst/>
                        </a:rPr>
                        <a:t>fc7</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16</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uk-UA" sz="1600" u="none" strike="noStrike">
                          <a:effectLst/>
                        </a:rPr>
                        <a:t>16777</a:t>
                      </a:r>
                      <a:endParaRPr lang="uk-UA"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17</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8"/>
                  </a:ext>
                </a:extLst>
              </a:tr>
              <a:tr h="311058">
                <a:tc>
                  <a:txBody>
                    <a:bodyPr/>
                    <a:lstStyle/>
                    <a:p>
                      <a:pPr algn="l" fontAlgn="b"/>
                      <a:r>
                        <a:rPr lang="en-US" sz="1600" u="none" strike="noStrike">
                          <a:effectLst/>
                        </a:rPr>
                        <a:t>fc8</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9"/>
                  </a:ext>
                </a:extLst>
              </a:tr>
            </a:tbl>
          </a:graphicData>
        </a:graphic>
      </p:graphicFrame>
      <p:sp>
        <p:nvSpPr>
          <p:cNvPr id="17" name="TextBox 16"/>
          <p:cNvSpPr txBox="1"/>
          <p:nvPr/>
        </p:nvSpPr>
        <p:spPr>
          <a:xfrm>
            <a:off x="3724970" y="3581400"/>
            <a:ext cx="3060774" cy="461665"/>
          </a:xfrm>
          <a:prstGeom prst="rect">
            <a:avLst/>
          </a:prstGeom>
          <a:noFill/>
        </p:spPr>
        <p:txBody>
          <a:bodyPr wrap="none" rtlCol="0">
            <a:spAutoFit/>
          </a:bodyPr>
          <a:lstStyle/>
          <a:p>
            <a:r>
              <a:rPr lang="en-US" sz="2400" dirty="0"/>
              <a:t>Compare with VGG-16:</a:t>
            </a:r>
          </a:p>
        </p:txBody>
      </p:sp>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3">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0A3FD2A6-0525-7E4D-9345-B490CA439CE7}"/>
              </a:ext>
            </a:extLst>
          </p:cNvPr>
          <p:cNvSpPr txBox="1"/>
          <p:nvPr/>
        </p:nvSpPr>
        <p:spPr>
          <a:xfrm>
            <a:off x="4033932" y="1524000"/>
            <a:ext cx="2747868" cy="461665"/>
          </a:xfrm>
          <a:prstGeom prst="rect">
            <a:avLst/>
          </a:prstGeom>
          <a:noFill/>
        </p:spPr>
        <p:txBody>
          <a:bodyPr wrap="none" rtlCol="0">
            <a:spAutoFit/>
          </a:bodyPr>
          <a:lstStyle/>
          <a:p>
            <a:r>
              <a:rPr lang="en-US" sz="2400" dirty="0" err="1"/>
              <a:t>GoogLeNet</a:t>
            </a:r>
            <a:r>
              <a:rPr lang="en-US" sz="2400" dirty="0"/>
              <a:t> head:</a:t>
            </a:r>
          </a:p>
        </p:txBody>
      </p:sp>
      <p:sp>
        <p:nvSpPr>
          <p:cNvPr id="12" name="TextBox 11">
            <a:extLst>
              <a:ext uri="{FF2B5EF4-FFF2-40B4-BE49-F238E27FC236}">
                <a16:creationId xmlns:a16="http://schemas.microsoft.com/office/drawing/2014/main" id="{2256ACB3-4A12-024E-BE10-9B66C61FC5CA}"/>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2925443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1430;p57">
            <a:extLst>
              <a:ext uri="{FF2B5EF4-FFF2-40B4-BE49-F238E27FC236}">
                <a16:creationId xmlns:a16="http://schemas.microsoft.com/office/drawing/2014/main" id="{2DBAB941-9D6B-6C4B-8F67-15F94A434DA3}"/>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2" name="Title 1"/>
          <p:cNvSpPr>
            <a:spLocks noGrp="1"/>
          </p:cNvSpPr>
          <p:nvPr>
            <p:ph type="title"/>
          </p:nvPr>
        </p:nvSpPr>
        <p:spPr/>
        <p:txBody>
          <a:bodyPr>
            <a:normAutofit/>
          </a:bodyPr>
          <a:lstStyle/>
          <a:p>
            <a:r>
              <a:rPr lang="en-US" dirty="0" err="1"/>
              <a:t>GoogLeNet</a:t>
            </a:r>
            <a:r>
              <a:rPr lang="en-US" dirty="0"/>
              <a:t>: Auxiliary classifiers</a:t>
            </a:r>
          </a:p>
        </p:txBody>
      </p:sp>
      <p:sp>
        <p:nvSpPr>
          <p:cNvPr id="6" name="Content Placeholder 5">
            <a:extLst>
              <a:ext uri="{FF2B5EF4-FFF2-40B4-BE49-F238E27FC236}">
                <a16:creationId xmlns:a16="http://schemas.microsoft.com/office/drawing/2014/main" id="{87443D19-DAAE-7446-B398-9AD02B6197D3}"/>
              </a:ext>
            </a:extLst>
          </p:cNvPr>
          <p:cNvSpPr>
            <a:spLocks noGrp="1"/>
          </p:cNvSpPr>
          <p:nvPr>
            <p:ph idx="1"/>
          </p:nvPr>
        </p:nvSpPr>
        <p:spPr>
          <a:xfrm>
            <a:off x="914400" y="914400"/>
            <a:ext cx="8506984" cy="5257800"/>
          </a:xfrm>
        </p:spPr>
        <p:txBody>
          <a:bodyPr/>
          <a:lstStyle/>
          <a:p>
            <a:pPr marL="457200" indent="-457200">
              <a:buFont typeface="Arial" panose="020B0604020202020204" pitchFamily="34" charset="0"/>
              <a:buChar char="•"/>
            </a:pPr>
            <a:r>
              <a:rPr lang="en-US" dirty="0"/>
              <a:t>Training using loss at the end of the network didn’t work well: network is too deep, gradients don’t propagate cleanly</a:t>
            </a:r>
          </a:p>
          <a:p>
            <a:pPr marL="457200" indent="-457200">
              <a:buFont typeface="Arial" panose="020B0604020202020204" pitchFamily="34" charset="0"/>
              <a:buChar char="•"/>
            </a:pPr>
            <a:r>
              <a:rPr lang="en-US" dirty="0"/>
              <a:t>As a hack, attach “auxiliary classifiers” at several intermediate points in the network that also try to classify the image and receive loss</a:t>
            </a:r>
          </a:p>
          <a:p>
            <a:pPr marL="457200" indent="-457200">
              <a:buFont typeface="Arial" panose="020B0604020202020204" pitchFamily="34" charset="0"/>
              <a:buChar char="•"/>
            </a:pPr>
            <a:r>
              <a:rPr lang="en-US" dirty="0" err="1"/>
              <a:t>GoogLeNet</a:t>
            </a:r>
            <a:r>
              <a:rPr lang="en-US" dirty="0"/>
              <a:t> was before batch normalization! With </a:t>
            </a:r>
            <a:r>
              <a:rPr lang="en-US" dirty="0" err="1"/>
              <a:t>BatchNorm</a:t>
            </a:r>
            <a:r>
              <a:rPr lang="en-US" dirty="0"/>
              <a:t> no longer need to use this trick</a:t>
            </a:r>
          </a:p>
          <a:p>
            <a:pPr marL="457200" indent="-457200">
              <a:buFont typeface="Arial" panose="020B0604020202020204" pitchFamily="34" charset="0"/>
              <a:buChar char="•"/>
            </a:pPr>
            <a:endParaRPr lang="en-US" dirty="0"/>
          </a:p>
        </p:txBody>
      </p:sp>
      <p:sp>
        <p:nvSpPr>
          <p:cNvPr id="16" name="Google Shape;1443;p58"/>
          <p:cNvSpPr/>
          <p:nvPr/>
        </p:nvSpPr>
        <p:spPr>
          <a:xfrm>
            <a:off x="11227442" y="2057400"/>
            <a:ext cx="590310" cy="879676"/>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443;p58"/>
          <p:cNvSpPr/>
          <p:nvPr/>
        </p:nvSpPr>
        <p:spPr>
          <a:xfrm>
            <a:off x="11449290" y="3401993"/>
            <a:ext cx="590310" cy="879676"/>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4230E485-9820-8849-9F32-0F36747EED0E}"/>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33227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p>
        </p:txBody>
      </p:sp>
      <p:sp>
        <p:nvSpPr>
          <p:cNvPr id="4" name="Rectangle 3"/>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2"/>
              </a:rPr>
              <a:t>Going deeper with convolutions</a:t>
            </a:r>
            <a:r>
              <a:rPr lang="en-US" sz="1800" b="0" dirty="0">
                <a:solidFill>
                  <a:srgbClr val="000000"/>
                </a:solidFill>
              </a:rPr>
              <a:t>, CVPR 2015</a:t>
            </a:r>
          </a:p>
        </p:txBody>
      </p:sp>
      <p:sp>
        <p:nvSpPr>
          <p:cNvPr id="6" name="Content Placeholder 5"/>
          <p:cNvSpPr>
            <a:spLocks noGrp="1"/>
          </p:cNvSpPr>
          <p:nvPr>
            <p:ph idx="1"/>
          </p:nvPr>
        </p:nvSpPr>
        <p:spPr/>
        <p:txBody>
          <a:bodyPr/>
          <a:lstStyle/>
          <a:p>
            <a:r>
              <a:rPr lang="en-US" dirty="0"/>
              <a:t>An alternative view:</a:t>
            </a:r>
          </a:p>
        </p:txBody>
      </p:sp>
      <p:pic>
        <p:nvPicPr>
          <p:cNvPr id="7" name="Picture 6" descr="Screen Shot 2017-01-18 at 3.28.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9144000" cy="4847824"/>
          </a:xfrm>
          <a:prstGeom prst="rect">
            <a:avLst/>
          </a:prstGeom>
        </p:spPr>
      </p:pic>
    </p:spTree>
    <p:extLst>
      <p:ext uri="{BB962C8B-B14F-4D97-AF65-F5344CB8AC3E}">
        <p14:creationId xmlns:p14="http://schemas.microsoft.com/office/powerpoint/2010/main" val="1897936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v2, v3</a:t>
            </a:r>
          </a:p>
        </p:txBody>
      </p:sp>
      <p:sp>
        <p:nvSpPr>
          <p:cNvPr id="5" name="Content Placeholder 4"/>
          <p:cNvSpPr>
            <a:spLocks noGrp="1"/>
          </p:cNvSpPr>
          <p:nvPr>
            <p:ph idx="1"/>
          </p:nvPr>
        </p:nvSpPr>
        <p:spPr/>
        <p:txBody>
          <a:bodyPr/>
          <a:lstStyle/>
          <a:p>
            <a:pPr marL="457200" indent="-457200">
              <a:buFont typeface="Arial"/>
              <a:buChar char="•"/>
            </a:pPr>
            <a:r>
              <a:rPr lang="en-US" sz="2400" dirty="0"/>
              <a:t>Improve training with </a:t>
            </a:r>
            <a:r>
              <a:rPr lang="en-US" sz="2400" dirty="0">
                <a:hlinkClick r:id="rId2"/>
              </a:rPr>
              <a:t>batch normalization</a:t>
            </a:r>
            <a:r>
              <a:rPr lang="en-US" sz="2400" dirty="0"/>
              <a:t>, eliminating need for auxiliary classifiers</a:t>
            </a:r>
          </a:p>
          <a:p>
            <a:pPr marL="457200" indent="-457200">
              <a:buFont typeface="Arial"/>
              <a:buChar char="•"/>
            </a:pPr>
            <a:r>
              <a:rPr lang="en-US" sz="2400" dirty="0"/>
              <a:t>More variants of inception modules with aggressive factorization of filters</a:t>
            </a:r>
          </a:p>
        </p:txBody>
      </p:sp>
      <p:pic>
        <p:nvPicPr>
          <p:cNvPr id="7" name="Picture 6"/>
          <p:cNvPicPr>
            <a:picLocks noChangeAspect="1"/>
          </p:cNvPicPr>
          <p:nvPr/>
        </p:nvPicPr>
        <p:blipFill>
          <a:blip r:embed="rId3"/>
          <a:stretch>
            <a:fillRect/>
          </a:stretch>
        </p:blipFill>
        <p:spPr>
          <a:xfrm>
            <a:off x="1676401" y="3429000"/>
            <a:ext cx="1404847" cy="1227282"/>
          </a:xfrm>
          <a:prstGeom prst="rect">
            <a:avLst/>
          </a:prstGeom>
        </p:spPr>
      </p:pic>
      <p:pic>
        <p:nvPicPr>
          <p:cNvPr id="8" name="Picture 7"/>
          <p:cNvPicPr>
            <a:picLocks noChangeAspect="1"/>
          </p:cNvPicPr>
          <p:nvPr/>
        </p:nvPicPr>
        <p:blipFill>
          <a:blip r:embed="rId4"/>
          <a:stretch>
            <a:fillRect/>
          </a:stretch>
        </p:blipFill>
        <p:spPr>
          <a:xfrm>
            <a:off x="3124200" y="2743200"/>
            <a:ext cx="2438400" cy="2438400"/>
          </a:xfrm>
          <a:prstGeom prst="rect">
            <a:avLst/>
          </a:prstGeom>
        </p:spPr>
      </p:pic>
      <p:pic>
        <p:nvPicPr>
          <p:cNvPr id="9" name="Picture 8"/>
          <p:cNvPicPr>
            <a:picLocks noChangeAspect="1"/>
          </p:cNvPicPr>
          <p:nvPr/>
        </p:nvPicPr>
        <p:blipFill>
          <a:blip r:embed="rId5"/>
          <a:stretch>
            <a:fillRect/>
          </a:stretch>
        </p:blipFill>
        <p:spPr>
          <a:xfrm>
            <a:off x="6861708" y="2209800"/>
            <a:ext cx="3425293" cy="4114800"/>
          </a:xfrm>
          <a:prstGeom prst="rect">
            <a:avLst/>
          </a:prstGeom>
        </p:spPr>
      </p:pic>
      <p:pic>
        <p:nvPicPr>
          <p:cNvPr id="10" name="Picture 9" descr="Screen Shot 2017-01-13 at 3.11.09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3276601"/>
            <a:ext cx="1103592" cy="1435391"/>
          </a:xfrm>
          <a:prstGeom prst="rect">
            <a:avLst/>
          </a:prstGeom>
        </p:spPr>
      </p:pic>
      <p:sp>
        <p:nvSpPr>
          <p:cNvPr id="11" name="Rectangle 10"/>
          <p:cNvSpPr/>
          <p:nvPr/>
        </p:nvSpPr>
        <p:spPr>
          <a:xfrm>
            <a:off x="1524000" y="6336268"/>
            <a:ext cx="91440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7"/>
              </a:rPr>
              <a:t>Rethinking the inception architecture for computer vision</a:t>
            </a:r>
            <a:r>
              <a:rPr lang="en-US" sz="1800" b="0" dirty="0">
                <a:solidFill>
                  <a:srgbClr val="000000"/>
                </a:solidFill>
              </a:rPr>
              <a:t>, CVPR 2016</a:t>
            </a:r>
          </a:p>
        </p:txBody>
      </p:sp>
    </p:spTree>
    <p:extLst>
      <p:ext uri="{BB962C8B-B14F-4D97-AF65-F5344CB8AC3E}">
        <p14:creationId xmlns:p14="http://schemas.microsoft.com/office/powerpoint/2010/main" val="132117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p:nvPr/>
        </p:nvSpPr>
        <p:spPr>
          <a:xfrm>
            <a:off x="2133600" y="185701"/>
            <a:ext cx="7857725" cy="646300"/>
          </a:xfrm>
          <a:prstGeom prst="rect">
            <a:avLst/>
          </a:prstGeom>
          <a:noFill/>
          <a:ln>
            <a:noFill/>
          </a:ln>
        </p:spPr>
        <p:txBody>
          <a:bodyPr wrap="square" lIns="91425" tIns="91425" rIns="91425" bIns="91425" anchor="t" anchorCtr="0">
            <a:spAutoFit/>
          </a:bodyPr>
          <a:lstStyle/>
          <a:p>
            <a:pPr>
              <a:spcBef>
                <a:spcPts val="0"/>
              </a:spcBef>
            </a:pPr>
            <a:r>
              <a:rPr lang="en-US" sz="3000" b="0" dirty="0" err="1"/>
              <a:t>ImageNet</a:t>
            </a:r>
            <a:r>
              <a:rPr lang="en-US" sz="3000" b="0" dirty="0"/>
              <a:t> Challenge 2012-2014</a:t>
            </a:r>
            <a:endParaRPr lang="en" sz="3000" b="0" dirty="0"/>
          </a:p>
        </p:txBody>
      </p:sp>
      <p:graphicFrame>
        <p:nvGraphicFramePr>
          <p:cNvPr id="690" name="Shape 690"/>
          <p:cNvGraphicFramePr/>
          <p:nvPr>
            <p:extLst>
              <p:ext uri="{D42A27DB-BD31-4B8C-83A1-F6EECF244321}">
                <p14:modId xmlns:p14="http://schemas.microsoft.com/office/powerpoint/2010/main" val="1247477916"/>
              </p:ext>
            </p:extLst>
          </p:nvPr>
        </p:nvGraphicFramePr>
        <p:xfrm>
          <a:off x="1996125" y="1143001"/>
          <a:ext cx="8199750" cy="5023795"/>
        </p:xfrm>
        <a:graphic>
          <a:graphicData uri="http://schemas.openxmlformats.org/drawingml/2006/table">
            <a:tbl>
              <a:tblPr>
                <a:noFill/>
              </a:tblPr>
              <a:tblGrid>
                <a:gridCol w="27282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48575">
                  <a:extLst>
                    <a:ext uri="{9D8B030D-6E8A-4147-A177-3AD203B41FA5}">
                      <a16:colId xmlns:a16="http://schemas.microsoft.com/office/drawing/2014/main" val="20002"/>
                    </a:ext>
                  </a:extLst>
                </a:gridCol>
                <a:gridCol w="1639950">
                  <a:extLst>
                    <a:ext uri="{9D8B030D-6E8A-4147-A177-3AD203B41FA5}">
                      <a16:colId xmlns:a16="http://schemas.microsoft.com/office/drawing/2014/main" val="20003"/>
                    </a:ext>
                  </a:extLst>
                </a:gridCol>
                <a:gridCol w="1639950">
                  <a:extLst>
                    <a:ext uri="{9D8B030D-6E8A-4147-A177-3AD203B41FA5}">
                      <a16:colId xmlns:a16="http://schemas.microsoft.com/office/drawing/2014/main" val="20004"/>
                    </a:ext>
                  </a:extLst>
                </a:gridCol>
              </a:tblGrid>
              <a:tr h="533273">
                <a:tc>
                  <a:txBody>
                    <a:bodyPr/>
                    <a:lstStyle/>
                    <a:p>
                      <a:pPr lvl="0" algn="just" rtl="0">
                        <a:spcBef>
                          <a:spcPts val="0"/>
                        </a:spcBef>
                        <a:buNone/>
                      </a:pPr>
                      <a:r>
                        <a:rPr lang="en" sz="1800" b="1" dirty="0"/>
                        <a:t>Team</a:t>
                      </a:r>
                    </a:p>
                  </a:txBody>
                  <a:tcPr marL="63500" marR="63500" marT="84667" marB="84667"/>
                </a:tc>
                <a:tc>
                  <a:txBody>
                    <a:bodyPr/>
                    <a:lstStyle/>
                    <a:p>
                      <a:pPr lvl="0" algn="just" rtl="0">
                        <a:spcBef>
                          <a:spcPts val="0"/>
                        </a:spcBef>
                        <a:buNone/>
                      </a:pPr>
                      <a:r>
                        <a:rPr lang="en" sz="1800" b="1"/>
                        <a:t>Year</a:t>
                      </a:r>
                    </a:p>
                  </a:txBody>
                  <a:tcPr marL="63500" marR="63500" marT="84667" marB="84667"/>
                </a:tc>
                <a:tc>
                  <a:txBody>
                    <a:bodyPr/>
                    <a:lstStyle/>
                    <a:p>
                      <a:pPr lvl="0" algn="just" rtl="0">
                        <a:spcBef>
                          <a:spcPts val="0"/>
                        </a:spcBef>
                        <a:buNone/>
                      </a:pPr>
                      <a:r>
                        <a:rPr lang="en" sz="1800" b="1" dirty="0"/>
                        <a:t>Place</a:t>
                      </a:r>
                    </a:p>
                  </a:txBody>
                  <a:tcPr marL="63500" marR="63500" marT="84667" marB="84667"/>
                </a:tc>
                <a:tc>
                  <a:txBody>
                    <a:bodyPr/>
                    <a:lstStyle/>
                    <a:p>
                      <a:pPr lvl="0" algn="just" rtl="0">
                        <a:spcBef>
                          <a:spcPts val="0"/>
                        </a:spcBef>
                        <a:buNone/>
                      </a:pPr>
                      <a:r>
                        <a:rPr lang="en" sz="1800" b="1"/>
                        <a:t>Error (top-5)</a:t>
                      </a:r>
                    </a:p>
                  </a:txBody>
                  <a:tcPr marL="63500" marR="63500" marT="84667" marB="84667"/>
                </a:tc>
                <a:tc>
                  <a:txBody>
                    <a:bodyPr/>
                    <a:lstStyle/>
                    <a:p>
                      <a:pPr lvl="0" algn="just" rtl="0">
                        <a:spcBef>
                          <a:spcPts val="0"/>
                        </a:spcBef>
                        <a:buNone/>
                      </a:pPr>
                      <a:r>
                        <a:rPr lang="en-US" sz="1800" b="1" dirty="0"/>
                        <a:t>E</a:t>
                      </a:r>
                      <a:r>
                        <a:rPr lang="en" sz="1800" b="1" dirty="0"/>
                        <a:t>xternal data</a:t>
                      </a:r>
                    </a:p>
                  </a:txBody>
                  <a:tcPr marL="63500" marR="63500" marT="84667" marB="84667"/>
                </a:tc>
                <a:extLst>
                  <a:ext uri="{0D108BD9-81ED-4DB2-BD59-A6C34878D82A}">
                    <a16:rowId xmlns:a16="http://schemas.microsoft.com/office/drawing/2014/main" val="10000"/>
                  </a:ext>
                </a:extLst>
              </a:tr>
              <a:tr h="668750">
                <a:tc>
                  <a:txBody>
                    <a:bodyPr/>
                    <a:lstStyle/>
                    <a:p>
                      <a:pPr lvl="0" algn="just" rtl="0">
                        <a:spcBef>
                          <a:spcPts val="0"/>
                        </a:spcBef>
                        <a:buNone/>
                      </a:pPr>
                      <a:r>
                        <a:rPr lang="en" sz="1800" dirty="0"/>
                        <a:t>SuperVision</a:t>
                      </a:r>
                      <a:r>
                        <a:rPr lang="en-US" sz="1800" dirty="0"/>
                        <a:t> –</a:t>
                      </a:r>
                      <a:r>
                        <a:rPr lang="en-US" sz="1800" baseline="0" dirty="0"/>
                        <a:t> </a:t>
                      </a:r>
                      <a:r>
                        <a:rPr lang="en-US" sz="1800" dirty="0"/>
                        <a:t>Toronto</a:t>
                      </a:r>
                    </a:p>
                    <a:p>
                      <a:pPr lvl="0" algn="just" rtl="0">
                        <a:spcBef>
                          <a:spcPts val="0"/>
                        </a:spcBef>
                        <a:buNone/>
                      </a:pPr>
                      <a:r>
                        <a:rPr lang="en-US" sz="1800" dirty="0"/>
                        <a:t>(7</a:t>
                      </a:r>
                      <a:r>
                        <a:rPr lang="en-US" sz="1800" baseline="0" dirty="0"/>
                        <a:t> layers)</a:t>
                      </a:r>
                      <a:endParaRPr lang="en" sz="1800" dirty="0"/>
                    </a:p>
                  </a:txBody>
                  <a:tcPr marL="63500" marR="63500" marT="84667" marB="84667">
                    <a:solidFill>
                      <a:srgbClr val="CCFFCC"/>
                    </a:solidFill>
                  </a:tcPr>
                </a:tc>
                <a:tc>
                  <a:txBody>
                    <a:bodyPr/>
                    <a:lstStyle/>
                    <a:p>
                      <a:pPr lvl="0" algn="just" rtl="0">
                        <a:spcBef>
                          <a:spcPts val="0"/>
                        </a:spcBef>
                        <a:buNone/>
                      </a:pPr>
                      <a:r>
                        <a:rPr lang="en" sz="1800" dirty="0"/>
                        <a:t>2012 </a:t>
                      </a:r>
                    </a:p>
                  </a:txBody>
                  <a:tcPr marL="63500" marR="63500" marT="84667" marB="84667">
                    <a:solidFill>
                      <a:srgbClr val="CCFFCC"/>
                    </a:solidFill>
                  </a:tcPr>
                </a:tc>
                <a:tc>
                  <a:txBody>
                    <a:bodyPr/>
                    <a:lstStyle/>
                    <a:p>
                      <a:pPr lvl="0" algn="just" rtl="0">
                        <a:spcBef>
                          <a:spcPts val="0"/>
                        </a:spcBef>
                        <a:buNone/>
                      </a:pPr>
                      <a:r>
                        <a:rPr lang="en" sz="1800" dirty="0"/>
                        <a:t>-</a:t>
                      </a:r>
                    </a:p>
                  </a:txBody>
                  <a:tcPr marL="63500" marR="63500" marT="84667" marB="84667">
                    <a:solidFill>
                      <a:srgbClr val="CCFFCC"/>
                    </a:solidFill>
                  </a:tcPr>
                </a:tc>
                <a:tc>
                  <a:txBody>
                    <a:bodyPr/>
                    <a:lstStyle/>
                    <a:p>
                      <a:pPr lvl="0" algn="just" rtl="0">
                        <a:spcBef>
                          <a:spcPts val="0"/>
                        </a:spcBef>
                        <a:buNone/>
                      </a:pPr>
                      <a:r>
                        <a:rPr lang="en" sz="1800" dirty="0"/>
                        <a:t>16.4%</a:t>
                      </a:r>
                    </a:p>
                  </a:txBody>
                  <a:tcPr marL="63500" marR="63500" marT="84667" marB="84667">
                    <a:solidFill>
                      <a:srgbClr val="CCFFCC"/>
                    </a:solidFill>
                  </a:tcPr>
                </a:tc>
                <a:tc>
                  <a:txBody>
                    <a:bodyPr/>
                    <a:lstStyle/>
                    <a:p>
                      <a:pPr lvl="0" algn="just" rtl="0">
                        <a:spcBef>
                          <a:spcPts val="0"/>
                        </a:spcBef>
                        <a:buNone/>
                      </a:pPr>
                      <a:r>
                        <a:rPr lang="en" sz="1800"/>
                        <a:t>no</a:t>
                      </a:r>
                    </a:p>
                  </a:txBody>
                  <a:tcPr marL="63500" marR="63500" marT="84667" marB="84667">
                    <a:solidFill>
                      <a:srgbClr val="CCFFCC"/>
                    </a:solidFill>
                  </a:tcPr>
                </a:tc>
                <a:extLst>
                  <a:ext uri="{0D108BD9-81ED-4DB2-BD59-A6C34878D82A}">
                    <a16:rowId xmlns:a16="http://schemas.microsoft.com/office/drawing/2014/main" val="10001"/>
                  </a:ext>
                </a:extLst>
              </a:tr>
              <a:tr h="523780">
                <a:tc>
                  <a:txBody>
                    <a:bodyPr/>
                    <a:lstStyle/>
                    <a:p>
                      <a:pPr lvl="0" algn="just" rtl="0">
                        <a:spcBef>
                          <a:spcPts val="0"/>
                        </a:spcBef>
                        <a:buNone/>
                      </a:pPr>
                      <a:r>
                        <a:rPr lang="en" sz="1800" dirty="0"/>
                        <a:t>SuperVision</a:t>
                      </a:r>
                    </a:p>
                  </a:txBody>
                  <a:tcPr marL="63500" marR="63500" marT="84667" marB="84667">
                    <a:solidFill>
                      <a:srgbClr val="CCFFCC"/>
                    </a:solidFill>
                  </a:tcPr>
                </a:tc>
                <a:tc>
                  <a:txBody>
                    <a:bodyPr/>
                    <a:lstStyle/>
                    <a:p>
                      <a:pPr lvl="0" algn="just" rtl="0">
                        <a:spcBef>
                          <a:spcPts val="0"/>
                        </a:spcBef>
                        <a:buNone/>
                      </a:pPr>
                      <a:r>
                        <a:rPr lang="en" sz="1800"/>
                        <a:t>2012 </a:t>
                      </a:r>
                    </a:p>
                  </a:txBody>
                  <a:tcPr marL="63500" marR="63500" marT="84667" marB="84667">
                    <a:solidFill>
                      <a:srgbClr val="CCFFCC"/>
                    </a:solidFill>
                  </a:tcPr>
                </a:tc>
                <a:tc>
                  <a:txBody>
                    <a:bodyPr/>
                    <a:lstStyle/>
                    <a:p>
                      <a:pPr lvl="0" algn="just" rtl="0">
                        <a:spcBef>
                          <a:spcPts val="0"/>
                        </a:spcBef>
                        <a:buNone/>
                      </a:pPr>
                      <a:r>
                        <a:rPr lang="en" sz="1800"/>
                        <a:t>1st</a:t>
                      </a:r>
                    </a:p>
                  </a:txBody>
                  <a:tcPr marL="63500" marR="63500" marT="84667" marB="84667">
                    <a:solidFill>
                      <a:srgbClr val="CCFFCC"/>
                    </a:solidFill>
                  </a:tcPr>
                </a:tc>
                <a:tc>
                  <a:txBody>
                    <a:bodyPr/>
                    <a:lstStyle/>
                    <a:p>
                      <a:pPr lvl="0" algn="just" rtl="0">
                        <a:spcBef>
                          <a:spcPts val="0"/>
                        </a:spcBef>
                        <a:buNone/>
                      </a:pPr>
                      <a:r>
                        <a:rPr lang="en" sz="1800" dirty="0"/>
                        <a:t>15.3%</a:t>
                      </a:r>
                    </a:p>
                  </a:txBody>
                  <a:tcPr marL="63500" marR="63500" marT="84667" marB="84667">
                    <a:solidFill>
                      <a:srgbClr val="CCFFCC"/>
                    </a:solidFill>
                  </a:tcPr>
                </a:tc>
                <a:tc>
                  <a:txBody>
                    <a:bodyPr/>
                    <a:lstStyle/>
                    <a:p>
                      <a:pPr lvl="0" algn="just" rtl="0">
                        <a:spcBef>
                          <a:spcPts val="0"/>
                        </a:spcBef>
                        <a:buNone/>
                      </a:pPr>
                      <a:r>
                        <a:rPr lang="en" sz="1800" dirty="0"/>
                        <a:t>ImageNet 22k</a:t>
                      </a:r>
                    </a:p>
                  </a:txBody>
                  <a:tcPr marL="63500" marR="63500" marT="84667" marB="84667">
                    <a:solidFill>
                      <a:srgbClr val="CCFFCC"/>
                    </a:solidFill>
                  </a:tcPr>
                </a:tc>
                <a:extLst>
                  <a:ext uri="{0D108BD9-81ED-4DB2-BD59-A6C34878D82A}">
                    <a16:rowId xmlns:a16="http://schemas.microsoft.com/office/drawing/2014/main" val="10002"/>
                  </a:ext>
                </a:extLst>
              </a:tr>
              <a:tr h="668750">
                <a:tc>
                  <a:txBody>
                    <a:bodyPr/>
                    <a:lstStyle/>
                    <a:p>
                      <a:pPr lvl="0" algn="just" rtl="0">
                        <a:spcBef>
                          <a:spcPts val="0"/>
                        </a:spcBef>
                        <a:buNone/>
                      </a:pPr>
                      <a:r>
                        <a:rPr lang="en" sz="1800" dirty="0"/>
                        <a:t>Clarifai</a:t>
                      </a:r>
                      <a:r>
                        <a:rPr lang="en-US" sz="1800" dirty="0"/>
                        <a:t> – NYU</a:t>
                      </a:r>
                    </a:p>
                    <a:p>
                      <a:pPr lvl="0" algn="just" rtl="0">
                        <a:spcBef>
                          <a:spcPts val="0"/>
                        </a:spcBef>
                        <a:buNone/>
                      </a:pPr>
                      <a:r>
                        <a:rPr lang="en-US" sz="1800" dirty="0"/>
                        <a:t>(7 layers)</a:t>
                      </a:r>
                      <a:endParaRPr lang="en" sz="1800" dirty="0"/>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11.7%</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no</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3"/>
                  </a:ext>
                </a:extLst>
              </a:tr>
              <a:tr h="571066">
                <a:tc>
                  <a:txBody>
                    <a:bodyPr/>
                    <a:lstStyle/>
                    <a:p>
                      <a:pPr lvl="0" algn="just" rtl="0">
                        <a:spcBef>
                          <a:spcPts val="0"/>
                        </a:spcBef>
                        <a:buNone/>
                      </a:pPr>
                      <a:r>
                        <a:rPr lang="en" sz="1800"/>
                        <a:t>Clarifai</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1st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11.2%</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ImageNet 22k</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4"/>
                  </a:ext>
                </a:extLst>
              </a:tr>
              <a:tr h="668750">
                <a:tc>
                  <a:txBody>
                    <a:bodyPr/>
                    <a:lstStyle/>
                    <a:p>
                      <a:pPr lvl="0" algn="just" rtl="0">
                        <a:spcBef>
                          <a:spcPts val="0"/>
                        </a:spcBef>
                        <a:buNone/>
                      </a:pPr>
                      <a:r>
                        <a:rPr lang="en" sz="1800" dirty="0"/>
                        <a:t>VGG</a:t>
                      </a:r>
                      <a:r>
                        <a:rPr lang="en-US" sz="1800" dirty="0"/>
                        <a:t> –</a:t>
                      </a:r>
                      <a:r>
                        <a:rPr lang="en-US" sz="1800" baseline="0" dirty="0"/>
                        <a:t> Oxford</a:t>
                      </a:r>
                      <a:endParaRPr lang="en-US" sz="1800" dirty="0"/>
                    </a:p>
                    <a:p>
                      <a:pPr lvl="0" algn="just" rtl="0">
                        <a:spcBef>
                          <a:spcPts val="0"/>
                        </a:spcBef>
                        <a:buNone/>
                      </a:pPr>
                      <a:r>
                        <a:rPr lang="en-US" sz="1800" dirty="0"/>
                        <a:t>(16</a:t>
                      </a:r>
                      <a:r>
                        <a:rPr lang="en-US" sz="1800" baseline="0" dirty="0"/>
                        <a:t> layers)</a:t>
                      </a:r>
                      <a:endParaRPr lang="en" sz="1800" dirty="0"/>
                    </a:p>
                  </a:txBody>
                  <a:tcPr marL="63500" marR="63500" marT="84667" marB="84667">
                    <a:solidFill>
                      <a:srgbClr val="CC66FF"/>
                    </a:solidFill>
                  </a:tcPr>
                </a:tc>
                <a:tc>
                  <a:txBody>
                    <a:bodyPr/>
                    <a:lstStyle/>
                    <a:p>
                      <a:pPr lvl="0" algn="just" rtl="0">
                        <a:spcBef>
                          <a:spcPts val="0"/>
                        </a:spcBef>
                        <a:buNone/>
                      </a:pPr>
                      <a:r>
                        <a:rPr lang="en" sz="1800" dirty="0"/>
                        <a:t>2014</a:t>
                      </a:r>
                    </a:p>
                  </a:txBody>
                  <a:tcPr marL="63500" marR="63500" marT="84667" marB="84667">
                    <a:solidFill>
                      <a:srgbClr val="CC66FF"/>
                    </a:solidFill>
                  </a:tcPr>
                </a:tc>
                <a:tc>
                  <a:txBody>
                    <a:bodyPr/>
                    <a:lstStyle/>
                    <a:p>
                      <a:pPr lvl="0" algn="just" rtl="0">
                        <a:spcBef>
                          <a:spcPts val="0"/>
                        </a:spcBef>
                        <a:buNone/>
                      </a:pPr>
                      <a:r>
                        <a:rPr lang="en" sz="1800" dirty="0"/>
                        <a:t>2nd</a:t>
                      </a:r>
                    </a:p>
                  </a:txBody>
                  <a:tcPr marL="63500" marR="63500" marT="84667" marB="84667">
                    <a:solidFill>
                      <a:srgbClr val="CC66FF"/>
                    </a:solidFill>
                  </a:tcPr>
                </a:tc>
                <a:tc>
                  <a:txBody>
                    <a:bodyPr/>
                    <a:lstStyle/>
                    <a:p>
                      <a:pPr lvl="0" algn="just" rtl="0">
                        <a:spcBef>
                          <a:spcPts val="0"/>
                        </a:spcBef>
                        <a:buNone/>
                      </a:pPr>
                      <a:r>
                        <a:rPr lang="en" sz="1800" dirty="0"/>
                        <a:t>7.32%</a:t>
                      </a:r>
                    </a:p>
                  </a:txBody>
                  <a:tcPr marL="63500" marR="63500" marT="84667" marB="84667">
                    <a:solidFill>
                      <a:srgbClr val="CC66FF"/>
                    </a:solidFill>
                  </a:tcPr>
                </a:tc>
                <a:tc>
                  <a:txBody>
                    <a:bodyPr/>
                    <a:lstStyle/>
                    <a:p>
                      <a:pPr lvl="0" algn="just" rtl="0">
                        <a:spcBef>
                          <a:spcPts val="0"/>
                        </a:spcBef>
                        <a:buNone/>
                      </a:pPr>
                      <a:r>
                        <a:rPr lang="en" sz="1800"/>
                        <a:t>no</a:t>
                      </a:r>
                    </a:p>
                  </a:txBody>
                  <a:tcPr marL="63500" marR="63500" marT="84667" marB="84667">
                    <a:solidFill>
                      <a:srgbClr val="CC66FF"/>
                    </a:solidFill>
                  </a:tcPr>
                </a:tc>
                <a:extLst>
                  <a:ext uri="{0D108BD9-81ED-4DB2-BD59-A6C34878D82A}">
                    <a16:rowId xmlns:a16="http://schemas.microsoft.com/office/drawing/2014/main" val="10005"/>
                  </a:ext>
                </a:extLst>
              </a:tr>
              <a:tr h="668750">
                <a:tc>
                  <a:txBody>
                    <a:bodyPr/>
                    <a:lstStyle/>
                    <a:p>
                      <a:pPr lvl="0" algn="just" rtl="0">
                        <a:spcBef>
                          <a:spcPts val="0"/>
                        </a:spcBef>
                        <a:buNone/>
                      </a:pPr>
                      <a:r>
                        <a:rPr lang="en" sz="1800" dirty="0"/>
                        <a:t>GoogLeNet</a:t>
                      </a:r>
                      <a:endParaRPr lang="en-US" sz="1800" dirty="0"/>
                    </a:p>
                    <a:p>
                      <a:pPr lvl="0" algn="just" rtl="0">
                        <a:spcBef>
                          <a:spcPts val="0"/>
                        </a:spcBef>
                        <a:buNone/>
                      </a:pPr>
                      <a:r>
                        <a:rPr lang="en-US" sz="1800" dirty="0"/>
                        <a:t>(19 layers)</a:t>
                      </a:r>
                      <a:endParaRPr lang="en" sz="1800" dirty="0"/>
                    </a:p>
                  </a:txBody>
                  <a:tcPr marL="63500" marR="63500" marT="84667" marB="84667">
                    <a:solidFill>
                      <a:srgbClr val="CC66FF"/>
                    </a:solidFill>
                  </a:tcPr>
                </a:tc>
                <a:tc>
                  <a:txBody>
                    <a:bodyPr/>
                    <a:lstStyle/>
                    <a:p>
                      <a:pPr lvl="0" algn="just" rtl="0">
                        <a:spcBef>
                          <a:spcPts val="0"/>
                        </a:spcBef>
                        <a:buNone/>
                      </a:pPr>
                      <a:r>
                        <a:rPr lang="en" sz="1800"/>
                        <a:t>2014</a:t>
                      </a:r>
                    </a:p>
                  </a:txBody>
                  <a:tcPr marL="63500" marR="63500" marT="84667" marB="84667">
                    <a:solidFill>
                      <a:srgbClr val="CC66FF"/>
                    </a:solidFill>
                  </a:tcPr>
                </a:tc>
                <a:tc>
                  <a:txBody>
                    <a:bodyPr/>
                    <a:lstStyle/>
                    <a:p>
                      <a:pPr lvl="0" algn="just" rtl="0">
                        <a:spcBef>
                          <a:spcPts val="0"/>
                        </a:spcBef>
                        <a:buNone/>
                      </a:pPr>
                      <a:r>
                        <a:rPr lang="en" sz="1800"/>
                        <a:t>1st</a:t>
                      </a:r>
                    </a:p>
                  </a:txBody>
                  <a:tcPr marL="63500" marR="63500" marT="84667" marB="84667">
                    <a:solidFill>
                      <a:srgbClr val="CC66FF"/>
                    </a:solidFill>
                  </a:tcPr>
                </a:tc>
                <a:tc>
                  <a:txBody>
                    <a:bodyPr/>
                    <a:lstStyle/>
                    <a:p>
                      <a:pPr lvl="0" algn="just" rtl="0">
                        <a:spcBef>
                          <a:spcPts val="0"/>
                        </a:spcBef>
                        <a:buNone/>
                      </a:pPr>
                      <a:r>
                        <a:rPr lang="en" sz="1800" dirty="0"/>
                        <a:t>6.67%</a:t>
                      </a:r>
                    </a:p>
                  </a:txBody>
                  <a:tcPr marL="63500" marR="63500" marT="84667" marB="84667">
                    <a:solidFill>
                      <a:srgbClr val="CC66FF"/>
                    </a:solidFill>
                  </a:tcPr>
                </a:tc>
                <a:tc>
                  <a:txBody>
                    <a:bodyPr/>
                    <a:lstStyle/>
                    <a:p>
                      <a:pPr lvl="0" algn="just" rtl="0">
                        <a:spcBef>
                          <a:spcPts val="0"/>
                        </a:spcBef>
                        <a:buNone/>
                      </a:pPr>
                      <a:r>
                        <a:rPr lang="en" sz="1800" dirty="0"/>
                        <a:t>no</a:t>
                      </a:r>
                    </a:p>
                  </a:txBody>
                  <a:tcPr marL="63500" marR="63500" marT="84667" marB="84667">
                    <a:solidFill>
                      <a:srgbClr val="CC66FF"/>
                    </a:solidFill>
                  </a:tcPr>
                </a:tc>
                <a:extLst>
                  <a:ext uri="{0D108BD9-81ED-4DB2-BD59-A6C34878D82A}">
                    <a16:rowId xmlns:a16="http://schemas.microsoft.com/office/drawing/2014/main" val="10006"/>
                  </a:ext>
                </a:extLst>
              </a:tr>
              <a:tr h="523780">
                <a:tc>
                  <a:txBody>
                    <a:bodyPr/>
                    <a:lstStyle/>
                    <a:p>
                      <a:pPr lvl="0" algn="just" rtl="0">
                        <a:spcBef>
                          <a:spcPts val="0"/>
                        </a:spcBef>
                        <a:buNone/>
                      </a:pPr>
                      <a:r>
                        <a:rPr lang="en-US" sz="1800" dirty="0"/>
                        <a:t>Human</a:t>
                      </a:r>
                      <a:r>
                        <a:rPr lang="en-US" sz="1800" baseline="0" dirty="0"/>
                        <a:t> expert*</a:t>
                      </a: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tc>
                  <a:txBody>
                    <a:bodyPr/>
                    <a:lstStyle/>
                    <a:p>
                      <a:pPr lvl="0" algn="just" rtl="0">
                        <a:spcBef>
                          <a:spcPts val="0"/>
                        </a:spcBef>
                        <a:buNone/>
                      </a:pPr>
                      <a:r>
                        <a:rPr lang="en-US" sz="1800" dirty="0"/>
                        <a:t>5.1%</a:t>
                      </a: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extLst>
                  <a:ext uri="{0D108BD9-81ED-4DB2-BD59-A6C34878D82A}">
                    <a16:rowId xmlns:a16="http://schemas.microsoft.com/office/drawing/2014/main" val="10007"/>
                  </a:ext>
                </a:extLst>
              </a:tr>
            </a:tbl>
          </a:graphicData>
        </a:graphic>
      </p:graphicFrame>
      <p:sp>
        <p:nvSpPr>
          <p:cNvPr id="2" name="Rectangle 1"/>
          <p:cNvSpPr/>
          <p:nvPr/>
        </p:nvSpPr>
        <p:spPr>
          <a:xfrm>
            <a:off x="1600200" y="6397824"/>
            <a:ext cx="9067800" cy="307777"/>
          </a:xfrm>
          <a:prstGeom prst="rect">
            <a:avLst/>
          </a:prstGeom>
        </p:spPr>
        <p:txBody>
          <a:bodyPr wrap="square">
            <a:spAutoFit/>
          </a:bodyPr>
          <a:lstStyle/>
          <a:p>
            <a:pPr algn="ctr"/>
            <a:r>
              <a:rPr lang="en-US" sz="1400" b="0" dirty="0">
                <a:hlinkClick r:id="rId3"/>
              </a:rPr>
              <a:t>http://karpathy.github.io/2014/09/02/what-i-learned-from-competing-against-a-convnet-on-imagenet/</a:t>
            </a:r>
            <a:endParaRPr lang="en-US" sz="1400" b="0" dirty="0"/>
          </a:p>
        </p:txBody>
      </p:sp>
    </p:spTree>
    <p:extLst>
      <p:ext uri="{BB962C8B-B14F-4D97-AF65-F5344CB8AC3E}">
        <p14:creationId xmlns:p14="http://schemas.microsoft.com/office/powerpoint/2010/main" val="2337858553"/>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networks: 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solidFill>
                  <a:schemeClr val="bg1">
                    <a:lumMod val="65000"/>
                  </a:schemeClr>
                </a:solidFill>
              </a:rPr>
              <a:t>Building blocks</a:t>
            </a:r>
          </a:p>
          <a:p>
            <a:pPr marL="857250" lvl="1" indent="-457200">
              <a:buFont typeface="Arial" panose="020B0604020202020204" pitchFamily="34" charset="0"/>
              <a:buChar char="•"/>
            </a:pPr>
            <a:r>
              <a:rPr lang="en-US" sz="2400" dirty="0">
                <a:solidFill>
                  <a:schemeClr val="bg1">
                    <a:lumMod val="65000"/>
                  </a:schemeClr>
                </a:solidFill>
              </a:rPr>
              <a:t>Convolutional layers</a:t>
            </a:r>
          </a:p>
          <a:p>
            <a:pPr marL="857250" lvl="1" indent="-457200">
              <a:buFont typeface="Arial" panose="020B0604020202020204" pitchFamily="34" charset="0"/>
              <a:buChar char="•"/>
            </a:pPr>
            <a:r>
              <a:rPr lang="en-US" sz="2400" dirty="0">
                <a:solidFill>
                  <a:schemeClr val="bg1">
                    <a:lumMod val="65000"/>
                  </a:schemeClr>
                </a:solidFill>
              </a:rPr>
              <a:t>Pooling layers and nonlinearities</a:t>
            </a:r>
          </a:p>
          <a:p>
            <a:pPr marL="457200" indent="-457200">
              <a:buFont typeface="Arial"/>
              <a:buChar char="•"/>
            </a:pPr>
            <a:r>
              <a:rPr lang="en-US" sz="3200" dirty="0">
                <a:solidFill>
                  <a:schemeClr val="bg1">
                    <a:lumMod val="50000"/>
                  </a:schemeClr>
                </a:solidFill>
              </a:rPr>
              <a:t>Architectures: </a:t>
            </a:r>
          </a:p>
          <a:p>
            <a:pPr marL="857250" lvl="1" indent="-457200">
              <a:buFont typeface="Arial"/>
              <a:buChar char="•"/>
            </a:pPr>
            <a:r>
              <a:rPr lang="en-US" sz="2400" dirty="0">
                <a:solidFill>
                  <a:schemeClr val="bg1">
                    <a:lumMod val="50000"/>
                  </a:schemeClr>
                </a:solidFill>
              </a:rPr>
              <a:t>1</a:t>
            </a:r>
            <a:r>
              <a:rPr lang="en-US" sz="2400" baseline="30000" dirty="0">
                <a:solidFill>
                  <a:schemeClr val="bg1">
                    <a:lumMod val="50000"/>
                  </a:schemeClr>
                </a:solidFill>
              </a:rPr>
              <a:t>st</a:t>
            </a:r>
            <a:r>
              <a:rPr lang="en-US" sz="2400" dirty="0">
                <a:solidFill>
                  <a:schemeClr val="bg1">
                    <a:lumMod val="50000"/>
                  </a:schemeClr>
                </a:solidFill>
              </a:rPr>
              <a:t> generation (2012-2013): </a:t>
            </a:r>
            <a:r>
              <a:rPr lang="en-US" sz="2400" dirty="0" err="1">
                <a:solidFill>
                  <a:schemeClr val="bg1">
                    <a:lumMod val="50000"/>
                  </a:schemeClr>
                </a:solidFill>
              </a:rPr>
              <a:t>AlexNet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2</a:t>
            </a:r>
            <a:r>
              <a:rPr lang="en-US" sz="2400" baseline="30000" dirty="0">
                <a:solidFill>
                  <a:schemeClr val="bg1">
                    <a:lumMod val="50000"/>
                  </a:schemeClr>
                </a:solidFill>
              </a:rPr>
              <a:t>nd</a:t>
            </a:r>
            <a:r>
              <a:rPr lang="en-US" sz="2400" dirty="0">
                <a:solidFill>
                  <a:schemeClr val="bg1">
                    <a:lumMod val="50000"/>
                  </a:schemeClr>
                </a:solidFill>
              </a:rPr>
              <a:t> generation (2014): </a:t>
            </a:r>
            <a:r>
              <a:rPr lang="en-US" sz="2400" dirty="0" err="1">
                <a:solidFill>
                  <a:schemeClr val="bg1">
                    <a:lumMod val="50000"/>
                  </a:schemeClr>
                </a:solidFill>
              </a:rPr>
              <a:t>VGGNet</a:t>
            </a:r>
            <a:r>
              <a:rPr lang="en-US" sz="2400" dirty="0">
                <a:solidFill>
                  <a:schemeClr val="bg1">
                    <a:lumMod val="50000"/>
                  </a:schemeClr>
                </a:solidFill>
              </a:rPr>
              <a:t>, </a:t>
            </a:r>
            <a:r>
              <a:rPr lang="en-US" sz="2400" dirty="0" err="1">
                <a:solidFill>
                  <a:schemeClr val="bg1">
                    <a:lumMod val="50000"/>
                  </a:schemeClr>
                </a:solidFill>
              </a:rPr>
              <a:t>GoogLeNet</a:t>
            </a:r>
            <a:endParaRPr lang="en-US" sz="2400" dirty="0">
              <a:solidFill>
                <a:schemeClr val="bg1">
                  <a:lumMod val="50000"/>
                </a:schemeClr>
              </a:solidFill>
            </a:endParaRPr>
          </a:p>
          <a:p>
            <a:pPr marL="857250" lvl="1" indent="-457200">
              <a:buFont typeface="Arial"/>
              <a:buChar char="•"/>
            </a:pPr>
            <a:r>
              <a:rPr lang="en-US" sz="2400" dirty="0"/>
              <a:t>3</a:t>
            </a:r>
            <a:r>
              <a:rPr lang="en-US" sz="2400" baseline="30000" dirty="0"/>
              <a:t>rd</a:t>
            </a:r>
            <a:r>
              <a:rPr lang="en-US" sz="2400" dirty="0"/>
              <a:t> generation (2015): </a:t>
            </a:r>
            <a:r>
              <a:rPr lang="en-US" sz="2400" dirty="0" err="1"/>
              <a:t>ResNet</a:t>
            </a:r>
            <a:endParaRPr lang="en-US" sz="2400" dirty="0"/>
          </a:p>
          <a:p>
            <a:pPr marL="857250" lvl="1" indent="-457200">
              <a:buFont typeface="Arial"/>
              <a:buChar char="•"/>
            </a:pPr>
            <a:r>
              <a:rPr lang="en-US" sz="2400" dirty="0"/>
              <a:t>4</a:t>
            </a:r>
            <a:r>
              <a:rPr lang="en-US" sz="2400" baseline="30000" dirty="0"/>
              <a:t>th</a:t>
            </a:r>
            <a:r>
              <a:rPr lang="en-US" sz="2400" dirty="0"/>
              <a:t> generation (2016): </a:t>
            </a:r>
            <a:r>
              <a:rPr lang="en-US" sz="2400" dirty="0" err="1"/>
              <a:t>ResNeXt</a:t>
            </a:r>
            <a:r>
              <a:rPr lang="en-US" sz="2400" dirty="0"/>
              <a:t>, </a:t>
            </a:r>
            <a:r>
              <a:rPr lang="en-US" sz="2400" dirty="0" err="1"/>
              <a:t>DenseNet</a:t>
            </a:r>
            <a:endParaRPr lang="en-US" sz="2400" dirty="0"/>
          </a:p>
        </p:txBody>
      </p:sp>
    </p:spTree>
    <p:extLst>
      <p:ext uri="{BB962C8B-B14F-4D97-AF65-F5344CB8AC3E}">
        <p14:creationId xmlns:p14="http://schemas.microsoft.com/office/powerpoint/2010/main" val="260243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r>
              <a:rPr lang="en-US" dirty="0"/>
              <a:t>: ILSVRC 2015 winner</a:t>
            </a:r>
          </a:p>
        </p:txBody>
      </p:sp>
      <p:pic>
        <p:nvPicPr>
          <p:cNvPr id="5" name="Picture 4" descr="Screen Shot 2016-03-06 at 2.38.38 PM.png"/>
          <p:cNvPicPr>
            <a:picLocks noChangeAspect="1"/>
          </p:cNvPicPr>
          <p:nvPr/>
        </p:nvPicPr>
        <p:blipFill rotWithShape="1">
          <a:blip r:embed="rId2">
            <a:extLst>
              <a:ext uri="{28A0092B-C50C-407E-A947-70E740481C1C}">
                <a14:useLocalDpi xmlns:a14="http://schemas.microsoft.com/office/drawing/2010/main" val="0"/>
              </a:ext>
            </a:extLst>
          </a:blip>
          <a:srcRect l="-2" r="30864"/>
          <a:stretch/>
        </p:blipFill>
        <p:spPr>
          <a:xfrm>
            <a:off x="2057400" y="902650"/>
            <a:ext cx="5742432" cy="5421951"/>
          </a:xfrm>
          <a:prstGeom prst="rect">
            <a:avLst/>
          </a:prstGeom>
        </p:spPr>
      </p:pic>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E93A211E-4F3B-C941-807E-C501758D865E}"/>
              </a:ext>
            </a:extLst>
          </p:cNvPr>
          <p:cNvSpPr/>
          <p:nvPr/>
        </p:nvSpPr>
        <p:spPr bwMode="auto">
          <a:xfrm>
            <a:off x="2362200" y="1371600"/>
            <a:ext cx="434340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7F7F787A-4FA5-534D-91FB-709676E654A1}"/>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41124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r>
              <a:rPr lang="en-US" dirty="0"/>
              <a:t>: ILSVRC 2015 winner</a:t>
            </a:r>
          </a:p>
        </p:txBody>
      </p:sp>
      <p:pic>
        <p:nvPicPr>
          <p:cNvPr id="5" name="Picture 4" descr="Screen Shot 2016-03-06 at 2.3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02650"/>
            <a:ext cx="8305800" cy="5421951"/>
          </a:xfrm>
          <a:prstGeom prst="rect">
            <a:avLst/>
          </a:prstGeom>
        </p:spPr>
      </p:pic>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6F9C1910-3892-3449-A4CE-39BFEBAC50AF}"/>
              </a:ext>
            </a:extLst>
          </p:cNvPr>
          <p:cNvSpPr/>
          <p:nvPr/>
        </p:nvSpPr>
        <p:spPr bwMode="auto">
          <a:xfrm>
            <a:off x="2362200" y="1371600"/>
            <a:ext cx="434340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9E7DB37D-215B-7A4F-BCA0-EAB8E2673E9B}"/>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1297178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3400" y="609600"/>
            <a:ext cx="108966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572000" y="0"/>
            <a:ext cx="3029152" cy="6858000"/>
          </a:xfrm>
          <a:prstGeom prst="rect">
            <a:avLst/>
          </a:prstGeom>
        </p:spPr>
      </p:pic>
      <p:sp>
        <p:nvSpPr>
          <p:cNvPr id="2" name="Rectangle 1"/>
          <p:cNvSpPr/>
          <p:nvPr/>
        </p:nvSpPr>
        <p:spPr>
          <a:xfrm>
            <a:off x="7620000" y="6519446"/>
            <a:ext cx="1143000" cy="338554"/>
          </a:xfrm>
          <a:prstGeom prst="rect">
            <a:avLst/>
          </a:prstGeom>
        </p:spPr>
        <p:txBody>
          <a:bodyPr wrap="square">
            <a:spAutoFit/>
          </a:bodyPr>
          <a:lstStyle/>
          <a:p>
            <a:r>
              <a:rPr lang="en-US" sz="1600" b="0" dirty="0">
                <a:hlinkClick r:id="rId3"/>
              </a:rPr>
              <a:t>Source (?)</a:t>
            </a:r>
            <a:endParaRPr lang="en-US" sz="1600" b="0" dirty="0"/>
          </a:p>
        </p:txBody>
      </p:sp>
    </p:spTree>
    <p:extLst>
      <p:ext uri="{BB962C8B-B14F-4D97-AF65-F5344CB8AC3E}">
        <p14:creationId xmlns:p14="http://schemas.microsoft.com/office/powerpoint/2010/main" val="180636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p>
        </p:txBody>
      </p:sp>
      <p:sp>
        <p:nvSpPr>
          <p:cNvPr id="5" name="Content Placeholder 4"/>
          <p:cNvSpPr>
            <a:spLocks noGrp="1"/>
          </p:cNvSpPr>
          <p:nvPr>
            <p:ph idx="1"/>
          </p:nvPr>
        </p:nvSpPr>
        <p:spPr>
          <a:xfrm>
            <a:off x="1905000" y="990600"/>
            <a:ext cx="8458200" cy="5257800"/>
          </a:xfrm>
        </p:spPr>
        <p:txBody>
          <a:bodyPr/>
          <a:lstStyle/>
          <a:p>
            <a:pPr marL="457200" indent="-457200">
              <a:buFont typeface="Arial"/>
              <a:buChar char="•"/>
            </a:pPr>
            <a:r>
              <a:rPr lang="en-US" dirty="0"/>
              <a:t>The residual module</a:t>
            </a:r>
          </a:p>
          <a:p>
            <a:pPr marL="857250" lvl="1" indent="-457200">
              <a:buFont typeface="Arial"/>
              <a:buChar char="•"/>
            </a:pPr>
            <a:r>
              <a:rPr lang="en-US" sz="2400" dirty="0"/>
              <a:t>Introduce </a:t>
            </a:r>
            <a:r>
              <a:rPr lang="en-US" sz="2400" i="1" dirty="0"/>
              <a:t>skip</a:t>
            </a:r>
            <a:r>
              <a:rPr lang="en-US" sz="2400" dirty="0"/>
              <a:t> or </a:t>
            </a:r>
            <a:r>
              <a:rPr lang="en-US" sz="2400" i="1" dirty="0"/>
              <a:t>shortcut</a:t>
            </a:r>
            <a:r>
              <a:rPr lang="en-US" sz="2400" dirty="0"/>
              <a:t> connections (existing before in various forms in literature)</a:t>
            </a:r>
          </a:p>
          <a:p>
            <a:pPr marL="857250" lvl="1" indent="-457200">
              <a:buFont typeface="Arial"/>
              <a:buChar char="•"/>
            </a:pPr>
            <a:r>
              <a:rPr lang="en-US" sz="2400" dirty="0"/>
              <a:t>Make it easy for network layers to represent the identity mapping</a:t>
            </a:r>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4" name="Rectangle 3"/>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2"/>
              </a:rPr>
              <a:t>Deep Residual Learning for Image Recognition</a:t>
            </a:r>
            <a:r>
              <a:rPr lang="en-US" sz="1800" b="0" dirty="0">
                <a:solidFill>
                  <a:srgbClr val="000000"/>
                </a:solidFill>
              </a:rPr>
              <a:t>, CVPR 2016 (Best Paper)</a:t>
            </a:r>
          </a:p>
        </p:txBody>
      </p:sp>
      <p:pic>
        <p:nvPicPr>
          <p:cNvPr id="3" name="Picture 2"/>
          <p:cNvPicPr>
            <a:picLocks noChangeAspect="1"/>
          </p:cNvPicPr>
          <p:nvPr/>
        </p:nvPicPr>
        <p:blipFill>
          <a:blip r:embed="rId3"/>
          <a:stretch>
            <a:fillRect/>
          </a:stretch>
        </p:blipFill>
        <p:spPr>
          <a:xfrm>
            <a:off x="4114800" y="3200401"/>
            <a:ext cx="4648200" cy="2639087"/>
          </a:xfrm>
          <a:prstGeom prst="rect">
            <a:avLst/>
          </a:prstGeom>
        </p:spPr>
      </p:pic>
    </p:spTree>
    <p:extLst>
      <p:ext uri="{BB962C8B-B14F-4D97-AF65-F5344CB8AC3E}">
        <p14:creationId xmlns:p14="http://schemas.microsoft.com/office/powerpoint/2010/main" val="92300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449507"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Cube 7"/>
          <p:cNvSpPr/>
          <p:nvPr/>
        </p:nvSpPr>
        <p:spPr bwMode="auto">
          <a:xfrm>
            <a:off x="4345107" y="2357735"/>
            <a:ext cx="1600200" cy="3352800"/>
          </a:xfrm>
          <a:prstGeom prst="cube">
            <a:avLst>
              <a:gd name="adj" fmla="val 83348"/>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CAA5F1C8-7D8A-094D-93A5-C44AE67B70E2}"/>
              </a:ext>
            </a:extLst>
          </p:cNvPr>
          <p:cNvGrpSpPr/>
          <p:nvPr/>
        </p:nvGrpSpPr>
        <p:grpSpPr>
          <a:xfrm>
            <a:off x="2249607" y="3505200"/>
            <a:ext cx="3276600" cy="1143000"/>
            <a:chOff x="2057400" y="3581400"/>
            <a:chExt cx="3276600" cy="1143000"/>
          </a:xfrm>
        </p:grpSpPr>
        <p:sp>
          <p:nvSpPr>
            <p:cNvPr id="6" name="Cube 5"/>
            <p:cNvSpPr/>
            <p:nvPr/>
          </p:nvSpPr>
          <p:spPr bwMode="auto">
            <a:xfrm>
              <a:off x="20574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0" name="Straight Connector 9"/>
            <p:cNvCxnSpPr/>
            <p:nvPr/>
          </p:nvCxnSpPr>
          <p:spPr bwMode="auto">
            <a:xfrm>
              <a:off x="25908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21889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2860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cxnSpLocks/>
              <a:endCxn id="21" idx="2"/>
            </p:cNvCxnSpPr>
            <p:nvPr/>
          </p:nvCxnSpPr>
          <p:spPr bwMode="auto">
            <a:xfrm flipV="1">
              <a:off x="25908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4953000" y="40386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33" name="TextBox 32"/>
          <p:cNvSpPr txBox="1"/>
          <p:nvPr/>
        </p:nvSpPr>
        <p:spPr>
          <a:xfrm>
            <a:off x="1068507" y="5939136"/>
            <a:ext cx="1022936" cy="461665"/>
          </a:xfrm>
          <a:prstGeom prst="rect">
            <a:avLst/>
          </a:prstGeom>
          <a:noFill/>
        </p:spPr>
        <p:txBody>
          <a:bodyPr wrap="none" rtlCol="0">
            <a:spAutoFit/>
          </a:bodyPr>
          <a:lstStyle/>
          <a:p>
            <a:r>
              <a:rPr lang="en-US" b="0" dirty="0"/>
              <a:t>image</a:t>
            </a:r>
          </a:p>
        </p:txBody>
      </p:sp>
      <p:sp>
        <p:nvSpPr>
          <p:cNvPr id="35" name="TextBox 34"/>
          <p:cNvSpPr txBox="1"/>
          <p:nvPr/>
        </p:nvSpPr>
        <p:spPr>
          <a:xfrm>
            <a:off x="5716708" y="990601"/>
            <a:ext cx="1827093" cy="461665"/>
          </a:xfrm>
          <a:prstGeom prst="rect">
            <a:avLst/>
          </a:prstGeom>
          <a:noFill/>
        </p:spPr>
        <p:txBody>
          <a:bodyPr wrap="none" rtlCol="0">
            <a:spAutoFit/>
          </a:bodyPr>
          <a:lstStyle/>
          <a:p>
            <a:r>
              <a:rPr lang="en-US" b="0" dirty="0"/>
              <a:t>feature map</a:t>
            </a:r>
          </a:p>
        </p:txBody>
      </p:sp>
      <p:cxnSp>
        <p:nvCxnSpPr>
          <p:cNvPr id="37" name="Curved Connector 36"/>
          <p:cNvCxnSpPr>
            <a:stCxn id="35" idx="2"/>
          </p:cNvCxnSpPr>
          <p:nvPr/>
        </p:nvCxnSpPr>
        <p:spPr bwMode="auto">
          <a:xfrm rot="5400000">
            <a:off x="5790936" y="1518418"/>
            <a:ext cx="905470" cy="77316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457199" y="2667000"/>
            <a:ext cx="1371600" cy="830997"/>
          </a:xfrm>
          <a:prstGeom prst="rect">
            <a:avLst/>
          </a:prstGeom>
          <a:noFill/>
        </p:spPr>
        <p:txBody>
          <a:bodyPr wrap="square" rtlCol="0">
            <a:spAutoFit/>
          </a:bodyPr>
          <a:lstStyle/>
          <a:p>
            <a:pPr algn="ctr"/>
            <a:r>
              <a:rPr lang="en-US" b="0" dirty="0"/>
              <a:t>learned weights</a:t>
            </a:r>
          </a:p>
        </p:txBody>
      </p:sp>
      <p:cxnSp>
        <p:nvCxnSpPr>
          <p:cNvPr id="19" name="Curved Connector 18"/>
          <p:cNvCxnSpPr>
            <a:stCxn id="17" idx="2"/>
          </p:cNvCxnSpPr>
          <p:nvPr/>
        </p:nvCxnSpPr>
        <p:spPr bwMode="auto">
          <a:xfrm rot="16200000" flipH="1">
            <a:off x="1289565" y="3351430"/>
            <a:ext cx="773668"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lstStyle/>
          <a:p>
            <a:r>
              <a:rPr lang="en-US" dirty="0"/>
              <a:t>Convolutional architecture</a:t>
            </a:r>
          </a:p>
        </p:txBody>
      </p:sp>
      <p:sp>
        <p:nvSpPr>
          <p:cNvPr id="23" name="Content Placeholder 2">
            <a:extLst>
              <a:ext uri="{FF2B5EF4-FFF2-40B4-BE49-F238E27FC236}">
                <a16:creationId xmlns:a16="http://schemas.microsoft.com/office/drawing/2014/main" id="{14FF6BFA-BE04-5F4C-9389-3113B6EBED44}"/>
              </a:ext>
            </a:extLst>
          </p:cNvPr>
          <p:cNvSpPr txBox="1">
            <a:spLocks/>
          </p:cNvSpPr>
          <p:nvPr/>
        </p:nvSpPr>
        <p:spPr bwMode="auto">
          <a:xfrm>
            <a:off x="6248401" y="2971800"/>
            <a:ext cx="5638799" cy="24383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sz="2400" b="0" kern="0" dirty="0"/>
              <a:t>Let’s limit the </a:t>
            </a:r>
            <a:r>
              <a:rPr lang="en-US" sz="2400" b="0" i="1" kern="0" dirty="0"/>
              <a:t>receptive fields </a:t>
            </a:r>
            <a:r>
              <a:rPr lang="en-US" sz="2400" b="0" kern="0" dirty="0"/>
              <a:t>of units, tile them over the input image, and share their weights</a:t>
            </a:r>
          </a:p>
          <a:p>
            <a:pPr marL="457200" indent="-457200">
              <a:buFont typeface="Arial" panose="020B0604020202020204" pitchFamily="34" charset="0"/>
              <a:buChar char="•"/>
            </a:pPr>
            <a:r>
              <a:rPr lang="en-US" sz="2400" b="0" kern="0" dirty="0"/>
              <a:t>This is equivalent to sliding the learned filter over the image, computing dot products at every location</a:t>
            </a:r>
          </a:p>
        </p:txBody>
      </p:sp>
    </p:spTree>
    <p:extLst>
      <p:ext uri="{BB962C8B-B14F-4D97-AF65-F5344CB8AC3E}">
        <p14:creationId xmlns:p14="http://schemas.microsoft.com/office/powerpoint/2010/main" val="39197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29848" y="2090058"/>
            <a:ext cx="3861352" cy="3624943"/>
          </a:xfrm>
          <a:prstGeom prst="rect">
            <a:avLst/>
          </a:prstGeom>
        </p:spPr>
      </p:pic>
      <p:sp>
        <p:nvSpPr>
          <p:cNvPr id="2" name="Title 1"/>
          <p:cNvSpPr>
            <a:spLocks noGrp="1"/>
          </p:cNvSpPr>
          <p:nvPr>
            <p:ph type="title"/>
          </p:nvPr>
        </p:nvSpPr>
        <p:spPr/>
        <p:txBody>
          <a:bodyPr/>
          <a:lstStyle/>
          <a:p>
            <a:r>
              <a:rPr lang="en-US" dirty="0" err="1"/>
              <a:t>ResNet</a:t>
            </a:r>
            <a:endParaRPr lang="en-US" dirty="0"/>
          </a:p>
        </p:txBody>
      </p:sp>
      <p:sp>
        <p:nvSpPr>
          <p:cNvPr id="5" name="Content Placeholder 4"/>
          <p:cNvSpPr>
            <a:spLocks noGrp="1"/>
          </p:cNvSpPr>
          <p:nvPr>
            <p:ph idx="1"/>
          </p:nvPr>
        </p:nvSpPr>
        <p:spPr>
          <a:xfrm>
            <a:off x="5562600" y="1447800"/>
            <a:ext cx="4953000" cy="4572000"/>
          </a:xfrm>
        </p:spPr>
        <p:txBody>
          <a:bodyPr/>
          <a:lstStyle/>
          <a:p>
            <a:pPr marL="857250" lvl="1" indent="-457200">
              <a:buFont typeface="Arial"/>
              <a:buChar char="•"/>
            </a:pPr>
            <a:r>
              <a:rPr lang="en-US" dirty="0"/>
              <a:t>Directly performing 3x3 convolutions with 256 feature maps at input and output: </a:t>
            </a:r>
            <a:br>
              <a:rPr lang="en-US" dirty="0"/>
            </a:br>
            <a:r>
              <a:rPr lang="en-US" dirty="0">
                <a:solidFill>
                  <a:srgbClr val="9900CC"/>
                </a:solidFill>
              </a:rPr>
              <a:t>256 x 256 x 3 x 3 ~ 600K </a:t>
            </a:r>
            <a:r>
              <a:rPr lang="en-US" dirty="0"/>
              <a:t>operations</a:t>
            </a:r>
          </a:p>
          <a:p>
            <a:pPr marL="857250" lvl="1" indent="-457200">
              <a:buFont typeface="Arial"/>
              <a:buChar char="•"/>
            </a:pPr>
            <a:r>
              <a:rPr lang="en-US" dirty="0"/>
              <a:t>Using 1x1 convolutions to reduce 256 to 64 feature maps, followed by 3x3 convolutions, followed by 1x1 convolutions to expand back to 256 maps:</a:t>
            </a:r>
            <a:br>
              <a:rPr lang="en-US" dirty="0"/>
            </a:br>
            <a:r>
              <a:rPr lang="en-US" dirty="0">
                <a:solidFill>
                  <a:srgbClr val="9900CC"/>
                </a:solidFill>
              </a:rPr>
              <a:t>256 x 64 x 1 x 1 ~ 16K</a:t>
            </a:r>
            <a:br>
              <a:rPr lang="en-US" dirty="0">
                <a:solidFill>
                  <a:srgbClr val="9900CC"/>
                </a:solidFill>
              </a:rPr>
            </a:br>
            <a:r>
              <a:rPr lang="en-US" dirty="0">
                <a:solidFill>
                  <a:srgbClr val="9900CC"/>
                </a:solidFill>
              </a:rPr>
              <a:t>64 x 64 x 3 x 3 ~ 36K</a:t>
            </a:r>
            <a:br>
              <a:rPr lang="en-US" dirty="0">
                <a:solidFill>
                  <a:srgbClr val="9900CC"/>
                </a:solidFill>
              </a:rPr>
            </a:br>
            <a:r>
              <a:rPr lang="en-US" dirty="0">
                <a:solidFill>
                  <a:srgbClr val="9900CC"/>
                </a:solidFill>
              </a:rPr>
              <a:t>64 x 256 x 1 x 1 ~ 16K</a:t>
            </a:r>
            <a:br>
              <a:rPr lang="en-US" dirty="0">
                <a:solidFill>
                  <a:srgbClr val="9900CC"/>
                </a:solidFill>
              </a:rPr>
            </a:br>
            <a:r>
              <a:rPr lang="en-US" dirty="0">
                <a:solidFill>
                  <a:srgbClr val="9900CC"/>
                </a:solidFill>
              </a:rPr>
              <a:t>Total: ~70K</a:t>
            </a:r>
            <a:endParaRPr lang="en-US" dirty="0"/>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a:xfrm>
            <a:off x="2133600" y="1066801"/>
            <a:ext cx="3962400" cy="830997"/>
          </a:xfrm>
          <a:prstGeom prst="rect">
            <a:avLst/>
          </a:prstGeom>
        </p:spPr>
        <p:txBody>
          <a:bodyPr wrap="square">
            <a:spAutoFit/>
          </a:bodyPr>
          <a:lstStyle/>
          <a:p>
            <a:r>
              <a:rPr lang="en-US" b="0" dirty="0"/>
              <a:t>Deeper residual module (bottleneck)</a:t>
            </a:r>
          </a:p>
        </p:txBody>
      </p:sp>
      <p:sp>
        <p:nvSpPr>
          <p:cNvPr id="9" name="Rectangle 8">
            <a:extLst>
              <a:ext uri="{FF2B5EF4-FFF2-40B4-BE49-F238E27FC236}">
                <a16:creationId xmlns:a16="http://schemas.microsoft.com/office/drawing/2014/main" id="{A54CAD2F-5B42-7843-838A-BDD66047431A}"/>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9218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Architectures for </a:t>
            </a:r>
            <a:r>
              <a:rPr lang="en-US" dirty="0" err="1"/>
              <a:t>ImageNet</a:t>
            </a:r>
            <a:r>
              <a:rPr lang="en-US" dirty="0"/>
              <a:t>:</a:t>
            </a:r>
          </a:p>
        </p:txBody>
      </p:sp>
      <p:pic>
        <p:nvPicPr>
          <p:cNvPr id="9" name="Picture 8" descr="Screen Shot 2017-01-18 at 4.39.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00"/>
            <a:ext cx="9144000" cy="4040372"/>
          </a:xfrm>
          <a:prstGeom prst="rect">
            <a:avLst/>
          </a:prstGeom>
        </p:spPr>
      </p:pic>
      <p:sp>
        <p:nvSpPr>
          <p:cNvPr id="7" name="Rectangle 6">
            <a:extLst>
              <a:ext uri="{FF2B5EF4-FFF2-40B4-BE49-F238E27FC236}">
                <a16:creationId xmlns:a16="http://schemas.microsoft.com/office/drawing/2014/main" id="{DDC848A9-34BD-2A46-A09C-42B2E85EFB29}"/>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516434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B402-EC4C-BA46-9DAD-2811341EE2E2}"/>
              </a:ext>
            </a:extLst>
          </p:cNvPr>
          <p:cNvSpPr>
            <a:spLocks noGrp="1"/>
          </p:cNvSpPr>
          <p:nvPr>
            <p:ph type="title"/>
          </p:nvPr>
        </p:nvSpPr>
        <p:spPr/>
        <p:txBody>
          <a:bodyPr/>
          <a:lstStyle/>
          <a:p>
            <a:r>
              <a:rPr lang="en-US" dirty="0"/>
              <a:t>Why do </a:t>
            </a:r>
            <a:r>
              <a:rPr lang="en-US" dirty="0" err="1"/>
              <a:t>ResNets</a:t>
            </a:r>
            <a:r>
              <a:rPr lang="en-US" dirty="0"/>
              <a:t> work?</a:t>
            </a:r>
          </a:p>
        </p:txBody>
      </p:sp>
      <p:sp>
        <p:nvSpPr>
          <p:cNvPr id="4" name="Rectangle 3">
            <a:extLst>
              <a:ext uri="{FF2B5EF4-FFF2-40B4-BE49-F238E27FC236}">
                <a16:creationId xmlns:a16="http://schemas.microsoft.com/office/drawing/2014/main" id="{4821D4E8-6A2B-2340-B131-6A20CBE999BA}"/>
              </a:ext>
            </a:extLst>
          </p:cNvPr>
          <p:cNvSpPr/>
          <p:nvPr/>
        </p:nvSpPr>
        <p:spPr>
          <a:xfrm>
            <a:off x="1600200" y="6096001"/>
            <a:ext cx="8991600" cy="646331"/>
          </a:xfrm>
          <a:prstGeom prst="rect">
            <a:avLst/>
          </a:prstGeom>
        </p:spPr>
        <p:txBody>
          <a:bodyPr wrap="square">
            <a:spAutoFit/>
          </a:bodyPr>
          <a:lstStyle/>
          <a:p>
            <a:pPr algn="ctr"/>
            <a:r>
              <a:rPr lang="en-US" sz="1800" b="0" dirty="0">
                <a:solidFill>
                  <a:srgbClr val="000000"/>
                </a:solidFill>
              </a:rPr>
              <a:t>A. </a:t>
            </a:r>
            <a:r>
              <a:rPr lang="en-US" sz="1800" b="0" dirty="0" err="1">
                <a:solidFill>
                  <a:srgbClr val="000000"/>
                </a:solidFill>
              </a:rPr>
              <a:t>Veit</a:t>
            </a:r>
            <a:r>
              <a:rPr lang="en-US" sz="1800" b="0" dirty="0">
                <a:solidFill>
                  <a:srgbClr val="000000"/>
                </a:solidFill>
              </a:rPr>
              <a:t>, M. Wilber, S. </a:t>
            </a:r>
            <a:r>
              <a:rPr lang="en-US" sz="1800" b="0" dirty="0" err="1">
                <a:solidFill>
                  <a:srgbClr val="000000"/>
                </a:solidFill>
              </a:rPr>
              <a:t>Belongie</a:t>
            </a:r>
            <a:r>
              <a:rPr lang="en-US" sz="1800" b="0" dirty="0">
                <a:solidFill>
                  <a:srgbClr val="000000"/>
                </a:solidFill>
              </a:rPr>
              <a:t>, </a:t>
            </a:r>
            <a:r>
              <a:rPr lang="en-US" sz="1800" b="0" dirty="0">
                <a:solidFill>
                  <a:srgbClr val="000000"/>
                </a:solidFill>
                <a:hlinkClick r:id="rId3"/>
              </a:rPr>
              <a:t>Residual Networks Behave Like Ensembles of Relatively Shallow Networks</a:t>
            </a:r>
            <a:r>
              <a:rPr lang="en-US" sz="1800" b="0" dirty="0">
                <a:solidFill>
                  <a:srgbClr val="000000"/>
                </a:solidFill>
              </a:rPr>
              <a:t>, NIPS 2016</a:t>
            </a:r>
          </a:p>
        </p:txBody>
      </p:sp>
      <p:pic>
        <p:nvPicPr>
          <p:cNvPr id="10" name="Picture 9">
            <a:extLst>
              <a:ext uri="{FF2B5EF4-FFF2-40B4-BE49-F238E27FC236}">
                <a16:creationId xmlns:a16="http://schemas.microsoft.com/office/drawing/2014/main" id="{4C8F96F7-1A86-B141-890F-C39C3EE46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942758"/>
            <a:ext cx="8458200" cy="4000842"/>
          </a:xfrm>
          <a:prstGeom prst="rect">
            <a:avLst/>
          </a:prstGeom>
        </p:spPr>
      </p:pic>
      <p:sp>
        <p:nvSpPr>
          <p:cNvPr id="11" name="Content Placeholder 2">
            <a:extLst>
              <a:ext uri="{FF2B5EF4-FFF2-40B4-BE49-F238E27FC236}">
                <a16:creationId xmlns:a16="http://schemas.microsoft.com/office/drawing/2014/main" id="{15023144-3B79-8C4E-9F35-9C11B9E75EDD}"/>
              </a:ext>
            </a:extLst>
          </p:cNvPr>
          <p:cNvSpPr>
            <a:spLocks noGrp="1"/>
          </p:cNvSpPr>
          <p:nvPr>
            <p:ph idx="1"/>
          </p:nvPr>
        </p:nvSpPr>
        <p:spPr>
          <a:xfrm>
            <a:off x="1752600" y="914400"/>
            <a:ext cx="8686800" cy="5257800"/>
          </a:xfrm>
        </p:spPr>
        <p:txBody>
          <a:bodyPr/>
          <a:lstStyle/>
          <a:p>
            <a:pPr marL="457200" indent="-457200">
              <a:buFont typeface="Arial" panose="020B0604020202020204" pitchFamily="34" charset="0"/>
              <a:buChar char="•"/>
            </a:pPr>
            <a:r>
              <a:rPr lang="en-US" sz="2400" dirty="0" err="1"/>
              <a:t>ResNets</a:t>
            </a:r>
            <a:r>
              <a:rPr lang="en-US" sz="2400" dirty="0"/>
              <a:t> are collections of many paths of different length, and shorter paths predominantly contribute to training</a:t>
            </a:r>
          </a:p>
        </p:txBody>
      </p:sp>
    </p:spTree>
    <p:extLst>
      <p:ext uri="{BB962C8B-B14F-4D97-AF65-F5344CB8AC3E}">
        <p14:creationId xmlns:p14="http://schemas.microsoft.com/office/powerpoint/2010/main" val="3940765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v4</a:t>
            </a:r>
          </a:p>
        </p:txBody>
      </p:sp>
      <p:sp>
        <p:nvSpPr>
          <p:cNvPr id="4" name="Rectangle 3"/>
          <p:cNvSpPr/>
          <p:nvPr/>
        </p:nvSpPr>
        <p:spPr>
          <a:xfrm>
            <a:off x="1676400" y="5867401"/>
            <a:ext cx="8991600" cy="646331"/>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2"/>
              </a:rPr>
              <a:t>Inception-v4, Inception-ResNet and the Impact of Residual Connections on Learning</a:t>
            </a:r>
            <a:r>
              <a:rPr lang="en-US" sz="1800" b="0" dirty="0">
                <a:solidFill>
                  <a:srgbClr val="000000"/>
                </a:solidFill>
              </a:rPr>
              <a:t>, </a:t>
            </a:r>
            <a:r>
              <a:rPr lang="en-US" sz="1800" b="0" dirty="0" err="1">
                <a:solidFill>
                  <a:srgbClr val="000000"/>
                </a:solidFill>
              </a:rPr>
              <a:t>arXiv</a:t>
            </a:r>
            <a:r>
              <a:rPr lang="en-US" sz="1800" b="0" dirty="0">
                <a:solidFill>
                  <a:srgbClr val="000000"/>
                </a:solidFill>
              </a:rPr>
              <a:t> 2016</a:t>
            </a:r>
          </a:p>
        </p:txBody>
      </p:sp>
      <p:pic>
        <p:nvPicPr>
          <p:cNvPr id="3" name="Picture 2"/>
          <p:cNvPicPr>
            <a:picLocks noChangeAspect="1"/>
          </p:cNvPicPr>
          <p:nvPr/>
        </p:nvPicPr>
        <p:blipFill>
          <a:blip r:embed="rId3"/>
          <a:stretch>
            <a:fillRect/>
          </a:stretch>
        </p:blipFill>
        <p:spPr>
          <a:xfrm>
            <a:off x="3409238" y="1066800"/>
            <a:ext cx="5506163" cy="4730410"/>
          </a:xfrm>
          <a:prstGeom prst="rect">
            <a:avLst/>
          </a:prstGeom>
        </p:spPr>
      </p:pic>
    </p:spTree>
    <p:extLst>
      <p:ext uri="{BB962C8B-B14F-4D97-AF65-F5344CB8AC3E}">
        <p14:creationId xmlns:p14="http://schemas.microsoft.com/office/powerpoint/2010/main" val="3507428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ILSVRC 2012-2015</a:t>
            </a:r>
          </a:p>
        </p:txBody>
      </p:sp>
      <p:graphicFrame>
        <p:nvGraphicFramePr>
          <p:cNvPr id="5" name="Shape 690"/>
          <p:cNvGraphicFramePr/>
          <p:nvPr>
            <p:extLst>
              <p:ext uri="{D42A27DB-BD31-4B8C-83A1-F6EECF244321}">
                <p14:modId xmlns:p14="http://schemas.microsoft.com/office/powerpoint/2010/main" val="1172405508"/>
              </p:ext>
            </p:extLst>
          </p:nvPr>
        </p:nvGraphicFramePr>
        <p:xfrm>
          <a:off x="1996125" y="1192901"/>
          <a:ext cx="8199750" cy="4826899"/>
        </p:xfrm>
        <a:graphic>
          <a:graphicData uri="http://schemas.openxmlformats.org/drawingml/2006/table">
            <a:tbl>
              <a:tblPr>
                <a:noFill/>
              </a:tblPr>
              <a:tblGrid>
                <a:gridCol w="27282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48575">
                  <a:extLst>
                    <a:ext uri="{9D8B030D-6E8A-4147-A177-3AD203B41FA5}">
                      <a16:colId xmlns:a16="http://schemas.microsoft.com/office/drawing/2014/main" val="20002"/>
                    </a:ext>
                  </a:extLst>
                </a:gridCol>
                <a:gridCol w="1639950">
                  <a:extLst>
                    <a:ext uri="{9D8B030D-6E8A-4147-A177-3AD203B41FA5}">
                      <a16:colId xmlns:a16="http://schemas.microsoft.com/office/drawing/2014/main" val="20003"/>
                    </a:ext>
                  </a:extLst>
                </a:gridCol>
                <a:gridCol w="1639950">
                  <a:extLst>
                    <a:ext uri="{9D8B030D-6E8A-4147-A177-3AD203B41FA5}">
                      <a16:colId xmlns:a16="http://schemas.microsoft.com/office/drawing/2014/main" val="20004"/>
                    </a:ext>
                  </a:extLst>
                </a:gridCol>
              </a:tblGrid>
              <a:tr h="533273">
                <a:tc>
                  <a:txBody>
                    <a:bodyPr/>
                    <a:lstStyle/>
                    <a:p>
                      <a:pPr lvl="0" algn="just" rtl="0">
                        <a:spcBef>
                          <a:spcPts val="0"/>
                        </a:spcBef>
                        <a:buNone/>
                      </a:pPr>
                      <a:r>
                        <a:rPr lang="en" sz="1600" b="1" dirty="0"/>
                        <a:t>Team</a:t>
                      </a:r>
                    </a:p>
                  </a:txBody>
                  <a:tcPr marL="63500" marR="63500" marT="84667" marB="84667"/>
                </a:tc>
                <a:tc>
                  <a:txBody>
                    <a:bodyPr/>
                    <a:lstStyle/>
                    <a:p>
                      <a:pPr lvl="0" algn="just" rtl="0">
                        <a:spcBef>
                          <a:spcPts val="0"/>
                        </a:spcBef>
                        <a:buNone/>
                      </a:pPr>
                      <a:r>
                        <a:rPr lang="en" sz="1600" b="1"/>
                        <a:t>Year</a:t>
                      </a:r>
                    </a:p>
                  </a:txBody>
                  <a:tcPr marL="63500" marR="63500" marT="84667" marB="84667"/>
                </a:tc>
                <a:tc>
                  <a:txBody>
                    <a:bodyPr/>
                    <a:lstStyle/>
                    <a:p>
                      <a:pPr lvl="0" algn="just" rtl="0">
                        <a:spcBef>
                          <a:spcPts val="0"/>
                        </a:spcBef>
                        <a:buNone/>
                      </a:pPr>
                      <a:r>
                        <a:rPr lang="en" sz="1600" b="1" dirty="0"/>
                        <a:t>Place</a:t>
                      </a:r>
                    </a:p>
                  </a:txBody>
                  <a:tcPr marL="63500" marR="63500" marT="84667" marB="84667"/>
                </a:tc>
                <a:tc>
                  <a:txBody>
                    <a:bodyPr/>
                    <a:lstStyle/>
                    <a:p>
                      <a:pPr lvl="0" algn="just" rtl="0">
                        <a:spcBef>
                          <a:spcPts val="0"/>
                        </a:spcBef>
                        <a:buNone/>
                      </a:pPr>
                      <a:r>
                        <a:rPr lang="en" sz="1600" b="1"/>
                        <a:t>Error (top-5)</a:t>
                      </a:r>
                    </a:p>
                  </a:txBody>
                  <a:tcPr marL="63500" marR="63500" marT="84667" marB="84667"/>
                </a:tc>
                <a:tc>
                  <a:txBody>
                    <a:bodyPr/>
                    <a:lstStyle/>
                    <a:p>
                      <a:pPr lvl="0" algn="just" rtl="0">
                        <a:spcBef>
                          <a:spcPts val="0"/>
                        </a:spcBef>
                        <a:buNone/>
                      </a:pPr>
                      <a:r>
                        <a:rPr lang="en-US" sz="1600" b="1" dirty="0"/>
                        <a:t>E</a:t>
                      </a:r>
                      <a:r>
                        <a:rPr lang="en" sz="1600" b="1" dirty="0"/>
                        <a:t>xternal data</a:t>
                      </a:r>
                    </a:p>
                  </a:txBody>
                  <a:tcPr marL="63500" marR="63500" marT="84667" marB="84667"/>
                </a:tc>
                <a:extLst>
                  <a:ext uri="{0D108BD9-81ED-4DB2-BD59-A6C34878D82A}">
                    <a16:rowId xmlns:a16="http://schemas.microsoft.com/office/drawing/2014/main" val="10000"/>
                  </a:ext>
                </a:extLst>
              </a:tr>
              <a:tr h="668750">
                <a:tc>
                  <a:txBody>
                    <a:bodyPr/>
                    <a:lstStyle/>
                    <a:p>
                      <a:pPr lvl="0" algn="just" rtl="0">
                        <a:spcBef>
                          <a:spcPts val="0"/>
                        </a:spcBef>
                        <a:buNone/>
                      </a:pPr>
                      <a:r>
                        <a:rPr lang="en" sz="1600" dirty="0"/>
                        <a:t>SuperVision</a:t>
                      </a:r>
                      <a:r>
                        <a:rPr lang="en-US" sz="1600" dirty="0"/>
                        <a:t> –</a:t>
                      </a:r>
                      <a:r>
                        <a:rPr lang="en-US" sz="1600" baseline="0" dirty="0"/>
                        <a:t> </a:t>
                      </a:r>
                      <a:r>
                        <a:rPr lang="en-US" sz="1600" dirty="0"/>
                        <a:t>Toronto</a:t>
                      </a:r>
                      <a:br>
                        <a:rPr lang="en-US" sz="1600" baseline="0" dirty="0"/>
                      </a:br>
                      <a:r>
                        <a:rPr lang="en-US" sz="1600" dirty="0"/>
                        <a:t>(</a:t>
                      </a:r>
                      <a:r>
                        <a:rPr lang="en-US" sz="1600" dirty="0" err="1"/>
                        <a:t>AlexNet</a:t>
                      </a:r>
                      <a:r>
                        <a:rPr lang="en-US" sz="1600" dirty="0"/>
                        <a:t>, 7</a:t>
                      </a:r>
                      <a:r>
                        <a:rPr lang="en-US" sz="1600" baseline="0" dirty="0"/>
                        <a:t> layers)</a:t>
                      </a:r>
                      <a:endParaRPr lang="en" sz="1600" dirty="0"/>
                    </a:p>
                  </a:txBody>
                  <a:tcPr marL="63500" marR="63500" marT="84667" marB="84667">
                    <a:solidFill>
                      <a:srgbClr val="CCFFCC"/>
                    </a:solidFill>
                  </a:tcPr>
                </a:tc>
                <a:tc>
                  <a:txBody>
                    <a:bodyPr/>
                    <a:lstStyle/>
                    <a:p>
                      <a:pPr lvl="0" algn="just" rtl="0">
                        <a:spcBef>
                          <a:spcPts val="0"/>
                        </a:spcBef>
                        <a:buNone/>
                      </a:pPr>
                      <a:r>
                        <a:rPr lang="en" sz="1600" dirty="0"/>
                        <a:t>2012 </a:t>
                      </a:r>
                    </a:p>
                  </a:txBody>
                  <a:tcPr marL="63500" marR="63500" marT="84667" marB="84667">
                    <a:solidFill>
                      <a:srgbClr val="CCFFCC"/>
                    </a:solidFill>
                  </a:tcPr>
                </a:tc>
                <a:tc>
                  <a:txBody>
                    <a:bodyPr/>
                    <a:lstStyle/>
                    <a:p>
                      <a:pPr lvl="0" algn="just" rtl="0">
                        <a:spcBef>
                          <a:spcPts val="0"/>
                        </a:spcBef>
                        <a:buNone/>
                      </a:pPr>
                      <a:r>
                        <a:rPr lang="en" sz="1600" dirty="0"/>
                        <a:t>-</a:t>
                      </a:r>
                    </a:p>
                  </a:txBody>
                  <a:tcPr marL="63500" marR="63500" marT="84667" marB="84667">
                    <a:solidFill>
                      <a:srgbClr val="CCFFCC"/>
                    </a:solidFill>
                  </a:tcPr>
                </a:tc>
                <a:tc>
                  <a:txBody>
                    <a:bodyPr/>
                    <a:lstStyle/>
                    <a:p>
                      <a:pPr lvl="0" algn="just" rtl="0">
                        <a:spcBef>
                          <a:spcPts val="0"/>
                        </a:spcBef>
                        <a:buNone/>
                      </a:pPr>
                      <a:r>
                        <a:rPr lang="en" sz="1600" dirty="0"/>
                        <a:t>16.4%</a:t>
                      </a:r>
                    </a:p>
                  </a:txBody>
                  <a:tcPr marL="63500" marR="63500" marT="84667" marB="84667">
                    <a:solidFill>
                      <a:srgbClr val="CCFFCC"/>
                    </a:solidFill>
                  </a:tcPr>
                </a:tc>
                <a:tc>
                  <a:txBody>
                    <a:bodyPr/>
                    <a:lstStyle/>
                    <a:p>
                      <a:pPr lvl="0" algn="just" rtl="0">
                        <a:spcBef>
                          <a:spcPts val="0"/>
                        </a:spcBef>
                        <a:buNone/>
                      </a:pPr>
                      <a:r>
                        <a:rPr lang="en" sz="1600"/>
                        <a:t>no</a:t>
                      </a:r>
                    </a:p>
                  </a:txBody>
                  <a:tcPr marL="63500" marR="63500" marT="84667" marB="84667">
                    <a:solidFill>
                      <a:srgbClr val="CCFFCC"/>
                    </a:solidFill>
                  </a:tcPr>
                </a:tc>
                <a:extLst>
                  <a:ext uri="{0D108BD9-81ED-4DB2-BD59-A6C34878D82A}">
                    <a16:rowId xmlns:a16="http://schemas.microsoft.com/office/drawing/2014/main" val="10001"/>
                  </a:ext>
                </a:extLst>
              </a:tr>
              <a:tr h="523780">
                <a:tc>
                  <a:txBody>
                    <a:bodyPr/>
                    <a:lstStyle/>
                    <a:p>
                      <a:pPr lvl="0" algn="just" rtl="0">
                        <a:spcBef>
                          <a:spcPts val="0"/>
                        </a:spcBef>
                        <a:buNone/>
                      </a:pPr>
                      <a:r>
                        <a:rPr lang="en" sz="1600" dirty="0"/>
                        <a:t>SuperVision</a:t>
                      </a:r>
                    </a:p>
                  </a:txBody>
                  <a:tcPr marL="63500" marR="63500" marT="84667" marB="84667">
                    <a:solidFill>
                      <a:srgbClr val="CCFFCC"/>
                    </a:solidFill>
                  </a:tcPr>
                </a:tc>
                <a:tc>
                  <a:txBody>
                    <a:bodyPr/>
                    <a:lstStyle/>
                    <a:p>
                      <a:pPr lvl="0" algn="just" rtl="0">
                        <a:spcBef>
                          <a:spcPts val="0"/>
                        </a:spcBef>
                        <a:buNone/>
                      </a:pPr>
                      <a:r>
                        <a:rPr lang="en" sz="1600" dirty="0"/>
                        <a:t>2012 </a:t>
                      </a:r>
                    </a:p>
                  </a:txBody>
                  <a:tcPr marL="63500" marR="63500" marT="84667" marB="84667">
                    <a:solidFill>
                      <a:srgbClr val="CCFFCC"/>
                    </a:solidFill>
                  </a:tcPr>
                </a:tc>
                <a:tc>
                  <a:txBody>
                    <a:bodyPr/>
                    <a:lstStyle/>
                    <a:p>
                      <a:pPr lvl="0" algn="just" rtl="0">
                        <a:spcBef>
                          <a:spcPts val="0"/>
                        </a:spcBef>
                        <a:buNone/>
                      </a:pPr>
                      <a:r>
                        <a:rPr lang="en" sz="1600" dirty="0"/>
                        <a:t>1st</a:t>
                      </a:r>
                    </a:p>
                  </a:txBody>
                  <a:tcPr marL="63500" marR="63500" marT="84667" marB="84667">
                    <a:solidFill>
                      <a:srgbClr val="CCFFCC"/>
                    </a:solidFill>
                  </a:tcPr>
                </a:tc>
                <a:tc>
                  <a:txBody>
                    <a:bodyPr/>
                    <a:lstStyle/>
                    <a:p>
                      <a:pPr lvl="0" algn="just" rtl="0">
                        <a:spcBef>
                          <a:spcPts val="0"/>
                        </a:spcBef>
                        <a:buNone/>
                      </a:pPr>
                      <a:r>
                        <a:rPr lang="en" sz="1600" dirty="0"/>
                        <a:t>15.3%</a:t>
                      </a:r>
                    </a:p>
                  </a:txBody>
                  <a:tcPr marL="63500" marR="63500" marT="84667" marB="84667">
                    <a:solidFill>
                      <a:srgbClr val="CCFFCC"/>
                    </a:solidFill>
                  </a:tcPr>
                </a:tc>
                <a:tc>
                  <a:txBody>
                    <a:bodyPr/>
                    <a:lstStyle/>
                    <a:p>
                      <a:pPr lvl="0" algn="just" rtl="0">
                        <a:spcBef>
                          <a:spcPts val="0"/>
                        </a:spcBef>
                        <a:buNone/>
                      </a:pPr>
                      <a:r>
                        <a:rPr lang="en" sz="1600" dirty="0"/>
                        <a:t>ImageNet 22k</a:t>
                      </a:r>
                    </a:p>
                  </a:txBody>
                  <a:tcPr marL="63500" marR="63500" marT="84667" marB="84667">
                    <a:solidFill>
                      <a:srgbClr val="CCFFCC"/>
                    </a:solidFill>
                  </a:tcPr>
                </a:tc>
                <a:extLst>
                  <a:ext uri="{0D108BD9-81ED-4DB2-BD59-A6C34878D82A}">
                    <a16:rowId xmlns:a16="http://schemas.microsoft.com/office/drawing/2014/main" val="10002"/>
                  </a:ext>
                </a:extLst>
              </a:tr>
              <a:tr h="668750">
                <a:tc>
                  <a:txBody>
                    <a:bodyPr/>
                    <a:lstStyle/>
                    <a:p>
                      <a:pPr lvl="0" algn="just" rtl="0">
                        <a:spcBef>
                          <a:spcPts val="0"/>
                        </a:spcBef>
                        <a:buNone/>
                      </a:pPr>
                      <a:r>
                        <a:rPr lang="en" sz="1600" dirty="0"/>
                        <a:t>Clarifai</a:t>
                      </a:r>
                      <a:r>
                        <a:rPr lang="en-US" sz="1600" dirty="0"/>
                        <a:t> – NYU</a:t>
                      </a:r>
                      <a:r>
                        <a:rPr lang="en-US" sz="1600" baseline="0" dirty="0"/>
                        <a:t> </a:t>
                      </a:r>
                      <a:r>
                        <a:rPr lang="en-US" sz="1600" dirty="0"/>
                        <a:t>(7 layers)</a:t>
                      </a:r>
                      <a:endParaRPr lang="en" sz="1600" dirty="0"/>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11.7%</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no</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3"/>
                  </a:ext>
                </a:extLst>
              </a:tr>
              <a:tr h="571066">
                <a:tc>
                  <a:txBody>
                    <a:bodyPr/>
                    <a:lstStyle/>
                    <a:p>
                      <a:pPr lvl="0" algn="just" rtl="0">
                        <a:spcBef>
                          <a:spcPts val="0"/>
                        </a:spcBef>
                        <a:buNone/>
                      </a:pPr>
                      <a:r>
                        <a:rPr lang="en" sz="1600" dirty="0"/>
                        <a:t>Clarifai</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1st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11.2%</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ImageNet 22k</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4"/>
                  </a:ext>
                </a:extLst>
              </a:tr>
              <a:tr h="668750">
                <a:tc>
                  <a:txBody>
                    <a:bodyPr/>
                    <a:lstStyle/>
                    <a:p>
                      <a:pPr lvl="0" algn="just" rtl="0">
                        <a:spcBef>
                          <a:spcPts val="0"/>
                        </a:spcBef>
                        <a:buNone/>
                      </a:pPr>
                      <a:r>
                        <a:rPr lang="en" sz="1600" dirty="0"/>
                        <a:t>VGG</a:t>
                      </a:r>
                      <a:r>
                        <a:rPr lang="en-US" sz="1600" dirty="0"/>
                        <a:t> –</a:t>
                      </a:r>
                      <a:r>
                        <a:rPr lang="en-US" sz="1600" baseline="0" dirty="0"/>
                        <a:t> Oxford </a:t>
                      </a:r>
                      <a:r>
                        <a:rPr lang="en-US" sz="1600" dirty="0"/>
                        <a:t>(16</a:t>
                      </a:r>
                      <a:r>
                        <a:rPr lang="en-US" sz="1600" baseline="0" dirty="0"/>
                        <a:t> layers)</a:t>
                      </a:r>
                      <a:endParaRPr lang="en" sz="1600" dirty="0"/>
                    </a:p>
                  </a:txBody>
                  <a:tcPr marL="63500" marR="63500" marT="84667" marB="84667">
                    <a:solidFill>
                      <a:srgbClr val="CC66FF"/>
                    </a:solidFill>
                  </a:tcPr>
                </a:tc>
                <a:tc>
                  <a:txBody>
                    <a:bodyPr/>
                    <a:lstStyle/>
                    <a:p>
                      <a:pPr lvl="0" algn="just" rtl="0">
                        <a:spcBef>
                          <a:spcPts val="0"/>
                        </a:spcBef>
                        <a:buNone/>
                      </a:pPr>
                      <a:r>
                        <a:rPr lang="en" sz="1600" dirty="0"/>
                        <a:t>2014</a:t>
                      </a:r>
                    </a:p>
                  </a:txBody>
                  <a:tcPr marL="63500" marR="63500" marT="84667" marB="84667">
                    <a:solidFill>
                      <a:srgbClr val="CC66FF"/>
                    </a:solidFill>
                  </a:tcPr>
                </a:tc>
                <a:tc>
                  <a:txBody>
                    <a:bodyPr/>
                    <a:lstStyle/>
                    <a:p>
                      <a:pPr lvl="0" algn="just" rtl="0">
                        <a:spcBef>
                          <a:spcPts val="0"/>
                        </a:spcBef>
                        <a:buNone/>
                      </a:pPr>
                      <a:r>
                        <a:rPr lang="en" sz="1600" dirty="0"/>
                        <a:t>2nd</a:t>
                      </a:r>
                    </a:p>
                  </a:txBody>
                  <a:tcPr marL="63500" marR="63500" marT="84667" marB="84667">
                    <a:solidFill>
                      <a:srgbClr val="CC66FF"/>
                    </a:solidFill>
                  </a:tcPr>
                </a:tc>
                <a:tc>
                  <a:txBody>
                    <a:bodyPr/>
                    <a:lstStyle/>
                    <a:p>
                      <a:pPr lvl="0" algn="just" rtl="0">
                        <a:spcBef>
                          <a:spcPts val="0"/>
                        </a:spcBef>
                        <a:buNone/>
                      </a:pPr>
                      <a:r>
                        <a:rPr lang="en" sz="1600" dirty="0"/>
                        <a:t>7.32%</a:t>
                      </a:r>
                    </a:p>
                  </a:txBody>
                  <a:tcPr marL="63500" marR="63500" marT="84667" marB="84667">
                    <a:solidFill>
                      <a:srgbClr val="CC66FF"/>
                    </a:solidFill>
                  </a:tcPr>
                </a:tc>
                <a:tc>
                  <a:txBody>
                    <a:bodyPr/>
                    <a:lstStyle/>
                    <a:p>
                      <a:pPr lvl="0" algn="just" rtl="0">
                        <a:spcBef>
                          <a:spcPts val="0"/>
                        </a:spcBef>
                        <a:buNone/>
                      </a:pPr>
                      <a:r>
                        <a:rPr lang="en" sz="1600" dirty="0"/>
                        <a:t>no</a:t>
                      </a:r>
                    </a:p>
                  </a:txBody>
                  <a:tcPr marL="63500" marR="63500" marT="84667" marB="84667">
                    <a:solidFill>
                      <a:srgbClr val="CC66FF"/>
                    </a:solidFill>
                  </a:tcPr>
                </a:tc>
                <a:extLst>
                  <a:ext uri="{0D108BD9-81ED-4DB2-BD59-A6C34878D82A}">
                    <a16:rowId xmlns:a16="http://schemas.microsoft.com/office/drawing/2014/main" val="10005"/>
                  </a:ext>
                </a:extLst>
              </a:tr>
              <a:tr h="668750">
                <a:tc>
                  <a:txBody>
                    <a:bodyPr/>
                    <a:lstStyle/>
                    <a:p>
                      <a:pPr lvl="0" algn="just" rtl="0">
                        <a:spcBef>
                          <a:spcPts val="0"/>
                        </a:spcBef>
                        <a:buNone/>
                      </a:pPr>
                      <a:r>
                        <a:rPr lang="en" sz="1600" dirty="0"/>
                        <a:t>GoogLeNet</a:t>
                      </a:r>
                      <a:r>
                        <a:rPr lang="en-US" sz="1600" baseline="0" dirty="0"/>
                        <a:t> </a:t>
                      </a:r>
                      <a:r>
                        <a:rPr lang="en-US" sz="1600" dirty="0"/>
                        <a:t>(19 layers)</a:t>
                      </a:r>
                      <a:endParaRPr lang="en" sz="1600" dirty="0"/>
                    </a:p>
                  </a:txBody>
                  <a:tcPr marL="63500" marR="63500" marT="84667" marB="84667">
                    <a:solidFill>
                      <a:srgbClr val="CC66FF"/>
                    </a:solidFill>
                  </a:tcPr>
                </a:tc>
                <a:tc>
                  <a:txBody>
                    <a:bodyPr/>
                    <a:lstStyle/>
                    <a:p>
                      <a:pPr lvl="0" algn="just" rtl="0">
                        <a:spcBef>
                          <a:spcPts val="0"/>
                        </a:spcBef>
                        <a:buNone/>
                      </a:pPr>
                      <a:r>
                        <a:rPr lang="en" sz="1600"/>
                        <a:t>2014</a:t>
                      </a:r>
                    </a:p>
                  </a:txBody>
                  <a:tcPr marL="63500" marR="63500" marT="84667" marB="84667">
                    <a:solidFill>
                      <a:srgbClr val="CC66FF"/>
                    </a:solidFill>
                  </a:tcPr>
                </a:tc>
                <a:tc>
                  <a:txBody>
                    <a:bodyPr/>
                    <a:lstStyle/>
                    <a:p>
                      <a:pPr lvl="0" algn="just" rtl="0">
                        <a:spcBef>
                          <a:spcPts val="0"/>
                        </a:spcBef>
                        <a:buNone/>
                      </a:pPr>
                      <a:r>
                        <a:rPr lang="en" sz="1600"/>
                        <a:t>1st</a:t>
                      </a:r>
                    </a:p>
                  </a:txBody>
                  <a:tcPr marL="63500" marR="63500" marT="84667" marB="84667">
                    <a:solidFill>
                      <a:srgbClr val="CC66FF"/>
                    </a:solidFill>
                  </a:tcPr>
                </a:tc>
                <a:tc>
                  <a:txBody>
                    <a:bodyPr/>
                    <a:lstStyle/>
                    <a:p>
                      <a:pPr lvl="0" algn="just" rtl="0">
                        <a:spcBef>
                          <a:spcPts val="0"/>
                        </a:spcBef>
                        <a:buNone/>
                      </a:pPr>
                      <a:r>
                        <a:rPr lang="en" sz="1600" dirty="0"/>
                        <a:t>6.67%</a:t>
                      </a:r>
                    </a:p>
                  </a:txBody>
                  <a:tcPr marL="63500" marR="63500" marT="84667" marB="84667">
                    <a:solidFill>
                      <a:srgbClr val="CC66FF"/>
                    </a:solidFill>
                  </a:tcPr>
                </a:tc>
                <a:tc>
                  <a:txBody>
                    <a:bodyPr/>
                    <a:lstStyle/>
                    <a:p>
                      <a:pPr lvl="0" algn="just" rtl="0">
                        <a:spcBef>
                          <a:spcPts val="0"/>
                        </a:spcBef>
                        <a:buNone/>
                      </a:pPr>
                      <a:r>
                        <a:rPr lang="en" sz="1600" dirty="0"/>
                        <a:t>no</a:t>
                      </a:r>
                    </a:p>
                  </a:txBody>
                  <a:tcPr marL="63500" marR="63500" marT="84667" marB="84667">
                    <a:solidFill>
                      <a:srgbClr val="CC66FF"/>
                    </a:solidFill>
                  </a:tcPr>
                </a:tc>
                <a:extLst>
                  <a:ext uri="{0D108BD9-81ED-4DB2-BD59-A6C34878D82A}">
                    <a16:rowId xmlns:a16="http://schemas.microsoft.com/office/drawing/2014/main" val="10006"/>
                  </a:ext>
                </a:extLst>
              </a:tr>
              <a:tr h="523780">
                <a:tc>
                  <a:txBody>
                    <a:bodyPr/>
                    <a:lstStyle/>
                    <a:p>
                      <a:pPr lvl="0" algn="just" rtl="0">
                        <a:spcBef>
                          <a:spcPts val="0"/>
                        </a:spcBef>
                        <a:buNone/>
                      </a:pPr>
                      <a:r>
                        <a:rPr lang="en-US" sz="1600" dirty="0"/>
                        <a:t>ResNet (152</a:t>
                      </a:r>
                      <a:r>
                        <a:rPr lang="en-US" sz="1600" baseline="0" dirty="0"/>
                        <a:t> layers)</a:t>
                      </a:r>
                      <a:endParaRPr lang="en" sz="1600" dirty="0"/>
                    </a:p>
                  </a:txBody>
                  <a:tcPr marL="63500" marR="63500" marT="84667" marB="84667">
                    <a:solidFill>
                      <a:srgbClr val="FF33CC"/>
                    </a:solidFill>
                  </a:tcPr>
                </a:tc>
                <a:tc>
                  <a:txBody>
                    <a:bodyPr/>
                    <a:lstStyle/>
                    <a:p>
                      <a:pPr lvl="0" algn="just" rtl="0">
                        <a:spcBef>
                          <a:spcPts val="0"/>
                        </a:spcBef>
                        <a:buNone/>
                      </a:pPr>
                      <a:r>
                        <a:rPr lang="en-US" sz="1600" dirty="0"/>
                        <a:t>2015</a:t>
                      </a:r>
                      <a:endParaRPr lang="en" sz="1600" dirty="0"/>
                    </a:p>
                  </a:txBody>
                  <a:tcPr marL="63500" marR="63500" marT="84667" marB="84667">
                    <a:solidFill>
                      <a:srgbClr val="FF33CC"/>
                    </a:solidFill>
                  </a:tcPr>
                </a:tc>
                <a:tc>
                  <a:txBody>
                    <a:bodyPr/>
                    <a:lstStyle/>
                    <a:p>
                      <a:pPr lvl="0" algn="just" rtl="0">
                        <a:spcBef>
                          <a:spcPts val="0"/>
                        </a:spcBef>
                        <a:buNone/>
                      </a:pPr>
                      <a:r>
                        <a:rPr lang="en-US" sz="1600" dirty="0"/>
                        <a:t>1st*</a:t>
                      </a:r>
                      <a:endParaRPr lang="en" sz="1600" dirty="0"/>
                    </a:p>
                  </a:txBody>
                  <a:tcPr marL="63500" marR="63500" marT="84667" marB="84667">
                    <a:solidFill>
                      <a:srgbClr val="FF33CC"/>
                    </a:solidFill>
                  </a:tcPr>
                </a:tc>
                <a:tc>
                  <a:txBody>
                    <a:bodyPr/>
                    <a:lstStyle/>
                    <a:p>
                      <a:pPr lvl="0" algn="just" rtl="0">
                        <a:spcBef>
                          <a:spcPts val="0"/>
                        </a:spcBef>
                        <a:buNone/>
                      </a:pPr>
                      <a:r>
                        <a:rPr lang="en-US" sz="1600" dirty="0"/>
                        <a:t>3.57%</a:t>
                      </a:r>
                      <a:endParaRPr lang="en" sz="1600" dirty="0"/>
                    </a:p>
                  </a:txBody>
                  <a:tcPr marL="63500" marR="63500" marT="84667" marB="84667">
                    <a:solidFill>
                      <a:srgbClr val="FF33CC"/>
                    </a:solidFill>
                  </a:tcPr>
                </a:tc>
                <a:tc>
                  <a:txBody>
                    <a:bodyPr/>
                    <a:lstStyle/>
                    <a:p>
                      <a:pPr lvl="0" algn="just" rtl="0">
                        <a:spcBef>
                          <a:spcPts val="0"/>
                        </a:spcBef>
                        <a:buNone/>
                      </a:pPr>
                      <a:endParaRPr lang="en" sz="1600" dirty="0"/>
                    </a:p>
                  </a:txBody>
                  <a:tcPr marL="63500" marR="63500" marT="84667" marB="84667">
                    <a:solidFill>
                      <a:srgbClr val="FF33CC"/>
                    </a:solidFill>
                  </a:tcPr>
                </a:tc>
                <a:extLst>
                  <a:ext uri="{0D108BD9-81ED-4DB2-BD59-A6C34878D82A}">
                    <a16:rowId xmlns:a16="http://schemas.microsoft.com/office/drawing/2014/main" val="10007"/>
                  </a:ext>
                </a:extLst>
              </a:tr>
            </a:tbl>
          </a:graphicData>
        </a:graphic>
      </p:graphicFrame>
      <p:sp>
        <p:nvSpPr>
          <p:cNvPr id="3" name="Rectangle 2">
            <a:extLst>
              <a:ext uri="{FF2B5EF4-FFF2-40B4-BE49-F238E27FC236}">
                <a16:creationId xmlns:a16="http://schemas.microsoft.com/office/drawing/2014/main" id="{AA28E8C0-A923-D04F-9E79-729292C0BC3B}"/>
              </a:ext>
            </a:extLst>
          </p:cNvPr>
          <p:cNvSpPr/>
          <p:nvPr/>
        </p:nvSpPr>
        <p:spPr>
          <a:xfrm>
            <a:off x="304800" y="6324600"/>
            <a:ext cx="11582400" cy="338554"/>
          </a:xfrm>
          <a:prstGeom prst="rect">
            <a:avLst/>
          </a:prstGeom>
        </p:spPr>
        <p:txBody>
          <a:bodyPr wrap="square">
            <a:spAutoFit/>
          </a:bodyPr>
          <a:lstStyle/>
          <a:p>
            <a:pPr algn="ctr"/>
            <a:r>
              <a:rPr lang="en-US" sz="1600" b="0" dirty="0"/>
              <a:t>*Officially, there was no longer a classification competition and </a:t>
            </a:r>
            <a:r>
              <a:rPr lang="en-US" sz="1600" b="0" dirty="0" err="1"/>
              <a:t>ResNet</a:t>
            </a:r>
            <a:r>
              <a:rPr lang="en-US" sz="1600" b="0" dirty="0"/>
              <a:t>-based systems won in localization and detection</a:t>
            </a:r>
          </a:p>
        </p:txBody>
      </p:sp>
    </p:spTree>
    <p:extLst>
      <p:ext uri="{BB962C8B-B14F-4D97-AF65-F5344CB8AC3E}">
        <p14:creationId xmlns:p14="http://schemas.microsoft.com/office/powerpoint/2010/main" val="2820185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architectures</a:t>
            </a:r>
          </a:p>
        </p:txBody>
      </p:sp>
      <p:pic>
        <p:nvPicPr>
          <p:cNvPr id="4" name="Picture 3"/>
          <p:cNvPicPr>
            <a:picLocks noChangeAspect="1"/>
          </p:cNvPicPr>
          <p:nvPr/>
        </p:nvPicPr>
        <p:blipFill>
          <a:blip r:embed="rId2"/>
          <a:stretch>
            <a:fillRect/>
          </a:stretch>
        </p:blipFill>
        <p:spPr>
          <a:xfrm>
            <a:off x="2362201" y="1371600"/>
            <a:ext cx="7217833" cy="4724400"/>
          </a:xfrm>
          <a:prstGeom prst="rect">
            <a:avLst/>
          </a:prstGeom>
        </p:spPr>
      </p:pic>
      <p:sp>
        <p:nvSpPr>
          <p:cNvPr id="5" name="Rectangle 4"/>
          <p:cNvSpPr/>
          <p:nvPr/>
        </p:nvSpPr>
        <p:spPr>
          <a:xfrm>
            <a:off x="1981200" y="6290846"/>
            <a:ext cx="8229600" cy="338554"/>
          </a:xfrm>
          <a:prstGeom prst="rect">
            <a:avLst/>
          </a:prstGeom>
        </p:spPr>
        <p:txBody>
          <a:bodyPr wrap="square">
            <a:spAutoFit/>
          </a:bodyPr>
          <a:lstStyle/>
          <a:p>
            <a:pPr algn="ctr"/>
            <a:r>
              <a:rPr lang="en-US" sz="1600" b="0" dirty="0">
                <a:hlinkClick r:id="rId3"/>
              </a:rPr>
              <a:t>https://</a:t>
            </a:r>
            <a:r>
              <a:rPr lang="en-US" sz="1600" b="0" dirty="0" err="1">
                <a:hlinkClick r:id="rId3"/>
              </a:rPr>
              <a:t>culurciello.github.io</a:t>
            </a:r>
            <a:r>
              <a:rPr lang="en-US" sz="1600" b="0" dirty="0">
                <a:hlinkClick r:id="rId3"/>
              </a:rPr>
              <a:t>/tech/2016/06/04/</a:t>
            </a:r>
            <a:r>
              <a:rPr lang="en-US" sz="1600" b="0" dirty="0" err="1">
                <a:hlinkClick r:id="rId3"/>
              </a:rPr>
              <a:t>nets.html</a:t>
            </a:r>
            <a:endParaRPr lang="en-US" sz="1600" b="0" dirty="0"/>
          </a:p>
        </p:txBody>
      </p:sp>
    </p:spTree>
    <p:extLst>
      <p:ext uri="{BB962C8B-B14F-4D97-AF65-F5344CB8AC3E}">
        <p14:creationId xmlns:p14="http://schemas.microsoft.com/office/powerpoint/2010/main" val="305489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solidFill>
                  <a:schemeClr val="bg1">
                    <a:lumMod val="65000"/>
                  </a:schemeClr>
                </a:solidFill>
              </a:rPr>
              <a:t>Building blocks</a:t>
            </a:r>
          </a:p>
          <a:p>
            <a:pPr marL="857250" lvl="1" indent="-457200">
              <a:buFont typeface="Arial" panose="020B0604020202020204" pitchFamily="34" charset="0"/>
              <a:buChar char="•"/>
            </a:pPr>
            <a:r>
              <a:rPr lang="en-US" sz="2400" dirty="0">
                <a:solidFill>
                  <a:schemeClr val="bg1">
                    <a:lumMod val="65000"/>
                  </a:schemeClr>
                </a:solidFill>
              </a:rPr>
              <a:t>Convolutional layers</a:t>
            </a:r>
          </a:p>
          <a:p>
            <a:pPr marL="857250" lvl="1" indent="-457200">
              <a:buFont typeface="Arial" panose="020B0604020202020204" pitchFamily="34" charset="0"/>
              <a:buChar char="•"/>
            </a:pPr>
            <a:r>
              <a:rPr lang="en-US" sz="2400" dirty="0">
                <a:solidFill>
                  <a:schemeClr val="bg1">
                    <a:lumMod val="65000"/>
                  </a:schemeClr>
                </a:solidFill>
              </a:rPr>
              <a:t>Pooling layers and nonlinearities</a:t>
            </a:r>
          </a:p>
          <a:p>
            <a:pPr marL="457200" indent="-457200">
              <a:buFont typeface="Arial"/>
              <a:buChar char="•"/>
            </a:pPr>
            <a:r>
              <a:rPr lang="en-US" sz="3200" dirty="0">
                <a:solidFill>
                  <a:schemeClr val="bg1">
                    <a:lumMod val="50000"/>
                  </a:schemeClr>
                </a:solidFill>
              </a:rPr>
              <a:t>Architectures: </a:t>
            </a:r>
          </a:p>
          <a:p>
            <a:pPr marL="857250" lvl="1" indent="-457200">
              <a:buFont typeface="Arial"/>
              <a:buChar char="•"/>
            </a:pPr>
            <a:r>
              <a:rPr lang="en-US" sz="2400" dirty="0">
                <a:solidFill>
                  <a:schemeClr val="bg1">
                    <a:lumMod val="50000"/>
                  </a:schemeClr>
                </a:solidFill>
              </a:rPr>
              <a:t>1</a:t>
            </a:r>
            <a:r>
              <a:rPr lang="en-US" sz="2400" baseline="30000" dirty="0">
                <a:solidFill>
                  <a:schemeClr val="bg1">
                    <a:lumMod val="50000"/>
                  </a:schemeClr>
                </a:solidFill>
              </a:rPr>
              <a:t>st</a:t>
            </a:r>
            <a:r>
              <a:rPr lang="en-US" sz="2400" dirty="0">
                <a:solidFill>
                  <a:schemeClr val="bg1">
                    <a:lumMod val="50000"/>
                  </a:schemeClr>
                </a:solidFill>
              </a:rPr>
              <a:t> generation (2012-2013): </a:t>
            </a:r>
            <a:r>
              <a:rPr lang="en-US" sz="2400" dirty="0" err="1">
                <a:solidFill>
                  <a:schemeClr val="bg1">
                    <a:lumMod val="50000"/>
                  </a:schemeClr>
                </a:solidFill>
              </a:rPr>
              <a:t>AlexNet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2</a:t>
            </a:r>
            <a:r>
              <a:rPr lang="en-US" sz="2400" baseline="30000" dirty="0">
                <a:solidFill>
                  <a:schemeClr val="bg1">
                    <a:lumMod val="50000"/>
                  </a:schemeClr>
                </a:solidFill>
              </a:rPr>
              <a:t>nd</a:t>
            </a:r>
            <a:r>
              <a:rPr lang="en-US" sz="2400" dirty="0">
                <a:solidFill>
                  <a:schemeClr val="bg1">
                    <a:lumMod val="50000"/>
                  </a:schemeClr>
                </a:solidFill>
              </a:rPr>
              <a:t> generation (2014): </a:t>
            </a:r>
            <a:r>
              <a:rPr lang="en-US" sz="2400" dirty="0" err="1">
                <a:solidFill>
                  <a:schemeClr val="bg1">
                    <a:lumMod val="50000"/>
                  </a:schemeClr>
                </a:solidFill>
              </a:rPr>
              <a:t>VGGNet</a:t>
            </a:r>
            <a:r>
              <a:rPr lang="en-US" sz="2400" dirty="0">
                <a:solidFill>
                  <a:schemeClr val="bg1">
                    <a:lumMod val="50000"/>
                  </a:schemeClr>
                </a:solidFill>
              </a:rPr>
              <a:t>, </a:t>
            </a:r>
            <a:r>
              <a:rPr lang="en-US" sz="2400" dirty="0" err="1">
                <a:solidFill>
                  <a:schemeClr val="bg1">
                    <a:lumMod val="50000"/>
                  </a:schemeClr>
                </a:solidFill>
              </a:rPr>
              <a:t>GoogLeNet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3</a:t>
            </a:r>
            <a:r>
              <a:rPr lang="en-US" sz="2400" baseline="30000" dirty="0">
                <a:solidFill>
                  <a:schemeClr val="bg1">
                    <a:lumMod val="50000"/>
                  </a:schemeClr>
                </a:solidFill>
              </a:rPr>
              <a:t>rd</a:t>
            </a:r>
            <a:r>
              <a:rPr lang="en-US" sz="2400" dirty="0">
                <a:solidFill>
                  <a:schemeClr val="bg1">
                    <a:lumMod val="50000"/>
                  </a:schemeClr>
                </a:solidFill>
              </a:rPr>
              <a:t> generation (2015): </a:t>
            </a:r>
            <a:r>
              <a:rPr lang="en-US" sz="2400" dirty="0" err="1">
                <a:solidFill>
                  <a:schemeClr val="bg1">
                    <a:lumMod val="50000"/>
                  </a:schemeClr>
                </a:solidFill>
              </a:rPr>
              <a:t>ResNet</a:t>
            </a:r>
            <a:endParaRPr lang="en-US" sz="2400" dirty="0">
              <a:solidFill>
                <a:schemeClr val="bg1">
                  <a:lumMod val="50000"/>
                </a:schemeClr>
              </a:solidFill>
            </a:endParaRPr>
          </a:p>
          <a:p>
            <a:pPr marL="857250" lvl="1" indent="-457200">
              <a:buFont typeface="Arial"/>
              <a:buChar char="•"/>
            </a:pPr>
            <a:r>
              <a:rPr lang="en-US" sz="2400" dirty="0"/>
              <a:t>4</a:t>
            </a:r>
            <a:r>
              <a:rPr lang="en-US" sz="2400" baseline="30000" dirty="0"/>
              <a:t>th</a:t>
            </a:r>
            <a:r>
              <a:rPr lang="en-US" sz="2400" dirty="0"/>
              <a:t> generation (2016): Wide </a:t>
            </a:r>
            <a:r>
              <a:rPr lang="en-US" sz="2400" dirty="0" err="1"/>
              <a:t>ResNet</a:t>
            </a:r>
            <a:r>
              <a:rPr lang="en-US" sz="2400" dirty="0"/>
              <a:t>, </a:t>
            </a:r>
            <a:r>
              <a:rPr lang="en-US" sz="2400" dirty="0" err="1"/>
              <a:t>ResNeXt</a:t>
            </a:r>
            <a:r>
              <a:rPr lang="en-US" sz="2400" dirty="0"/>
              <a:t>, </a:t>
            </a:r>
            <a:r>
              <a:rPr lang="en-US" sz="2400" dirty="0" err="1"/>
              <a:t>DenseNet</a:t>
            </a:r>
            <a:endParaRPr lang="en-US" sz="2400" dirty="0"/>
          </a:p>
        </p:txBody>
      </p:sp>
    </p:spTree>
    <p:extLst>
      <p:ext uri="{BB962C8B-B14F-4D97-AF65-F5344CB8AC3E}">
        <p14:creationId xmlns:p14="http://schemas.microsoft.com/office/powerpoint/2010/main" val="11500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213-2B75-CD49-B927-AFAD63B09036}"/>
              </a:ext>
            </a:extLst>
          </p:cNvPr>
          <p:cNvSpPr>
            <a:spLocks noGrp="1"/>
          </p:cNvSpPr>
          <p:nvPr>
            <p:ph type="title"/>
          </p:nvPr>
        </p:nvSpPr>
        <p:spPr/>
        <p:txBody>
          <a:bodyPr/>
          <a:lstStyle/>
          <a:p>
            <a:r>
              <a:rPr lang="en-US" dirty="0"/>
              <a:t>Beyond </a:t>
            </a:r>
            <a:r>
              <a:rPr lang="en-US" dirty="0" err="1"/>
              <a:t>ResNet</a:t>
            </a:r>
            <a:r>
              <a:rPr lang="en-US" dirty="0"/>
              <a:t>: </a:t>
            </a:r>
            <a:r>
              <a:rPr lang="en-US" dirty="0" err="1"/>
              <a:t>FractalNet</a:t>
            </a:r>
            <a:endParaRPr lang="en-US" dirty="0"/>
          </a:p>
        </p:txBody>
      </p:sp>
      <p:sp>
        <p:nvSpPr>
          <p:cNvPr id="3" name="Content Placeholder 2">
            <a:extLst>
              <a:ext uri="{FF2B5EF4-FFF2-40B4-BE49-F238E27FC236}">
                <a16:creationId xmlns:a16="http://schemas.microsoft.com/office/drawing/2014/main" id="{86FC31B2-7E32-9343-84B5-075825008F7F}"/>
              </a:ext>
            </a:extLst>
          </p:cNvPr>
          <p:cNvSpPr>
            <a:spLocks noGrp="1"/>
          </p:cNvSpPr>
          <p:nvPr>
            <p:ph idx="1"/>
          </p:nvPr>
        </p:nvSpPr>
        <p:spPr>
          <a:xfrm>
            <a:off x="1524000" y="914400"/>
            <a:ext cx="9144000" cy="5257800"/>
          </a:xfrm>
        </p:spPr>
        <p:txBody>
          <a:bodyPr/>
          <a:lstStyle/>
          <a:p>
            <a:pPr marL="457200" indent="-457200">
              <a:buFont typeface="Arial" panose="020B0604020202020204" pitchFamily="34" charset="0"/>
              <a:buChar char="•"/>
            </a:pPr>
            <a:r>
              <a:rPr lang="en-US" sz="2400" dirty="0"/>
              <a:t>Claim: key to good performance is not having skip connections (residuals), but having both shallow and deep paths</a:t>
            </a:r>
          </a:p>
        </p:txBody>
      </p:sp>
      <p:sp>
        <p:nvSpPr>
          <p:cNvPr id="4" name="Rectangle 3">
            <a:extLst>
              <a:ext uri="{FF2B5EF4-FFF2-40B4-BE49-F238E27FC236}">
                <a16:creationId xmlns:a16="http://schemas.microsoft.com/office/drawing/2014/main" id="{90F2EA38-D5F4-2540-8BCD-332313B8E2AF}"/>
              </a:ext>
            </a:extLst>
          </p:cNvPr>
          <p:cNvSpPr/>
          <p:nvPr/>
        </p:nvSpPr>
        <p:spPr>
          <a:xfrm>
            <a:off x="1600200" y="6096001"/>
            <a:ext cx="8991600" cy="646331"/>
          </a:xfrm>
          <a:prstGeom prst="rect">
            <a:avLst/>
          </a:prstGeom>
        </p:spPr>
        <p:txBody>
          <a:bodyPr wrap="square">
            <a:spAutoFit/>
          </a:bodyPr>
          <a:lstStyle/>
          <a:p>
            <a:pPr algn="ctr"/>
            <a:r>
              <a:rPr lang="en-US" sz="1800" b="0" dirty="0">
                <a:solidFill>
                  <a:srgbClr val="000000"/>
                </a:solidFill>
              </a:rPr>
              <a:t>S. Larsson, M. Maire and G. </a:t>
            </a:r>
            <a:r>
              <a:rPr lang="en-US" sz="1800" b="0" dirty="0" err="1">
                <a:solidFill>
                  <a:srgbClr val="000000"/>
                </a:solidFill>
              </a:rPr>
              <a:t>Shakhnarovich</a:t>
            </a:r>
            <a:r>
              <a:rPr lang="en-US" sz="1800" b="0" dirty="0">
                <a:solidFill>
                  <a:srgbClr val="000000"/>
                </a:solidFill>
              </a:rPr>
              <a:t>, </a:t>
            </a:r>
            <a:r>
              <a:rPr lang="en-US" sz="1800" b="0" dirty="0">
                <a:solidFill>
                  <a:srgbClr val="000000"/>
                </a:solidFill>
                <a:hlinkClick r:id="rId3"/>
              </a:rPr>
              <a:t>FractalNet: Ultra-Deep Neural Networks without Residuals</a:t>
            </a:r>
            <a:r>
              <a:rPr lang="en-US" sz="1800" b="0" dirty="0">
                <a:solidFill>
                  <a:srgbClr val="000000"/>
                </a:solidFill>
              </a:rPr>
              <a:t>, ICLR 2017</a:t>
            </a:r>
          </a:p>
        </p:txBody>
      </p:sp>
      <p:pic>
        <p:nvPicPr>
          <p:cNvPr id="6" name="Picture 5">
            <a:extLst>
              <a:ext uri="{FF2B5EF4-FFF2-40B4-BE49-F238E27FC236}">
                <a16:creationId xmlns:a16="http://schemas.microsoft.com/office/drawing/2014/main" id="{068C4AF3-E196-EF4C-9548-67DD76272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759480"/>
            <a:ext cx="6324600" cy="4260321"/>
          </a:xfrm>
          <a:prstGeom prst="rect">
            <a:avLst/>
          </a:prstGeom>
        </p:spPr>
      </p:pic>
    </p:spTree>
    <p:extLst>
      <p:ext uri="{BB962C8B-B14F-4D97-AF65-F5344CB8AC3E}">
        <p14:creationId xmlns:p14="http://schemas.microsoft.com/office/powerpoint/2010/main" val="685588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60CB-12BB-A642-9E7E-578B25ACE920}"/>
              </a:ext>
            </a:extLst>
          </p:cNvPr>
          <p:cNvSpPr>
            <a:spLocks noGrp="1"/>
          </p:cNvSpPr>
          <p:nvPr>
            <p:ph type="title"/>
          </p:nvPr>
        </p:nvSpPr>
        <p:spPr/>
        <p:txBody>
          <a:bodyPr/>
          <a:lstStyle/>
          <a:p>
            <a:r>
              <a:rPr lang="en-US" dirty="0"/>
              <a:t>Beyond </a:t>
            </a:r>
            <a:r>
              <a:rPr lang="en-US" dirty="0" err="1"/>
              <a:t>ResNet</a:t>
            </a:r>
            <a:r>
              <a:rPr lang="en-US" dirty="0"/>
              <a:t>: Stochastic depth</a:t>
            </a:r>
          </a:p>
        </p:txBody>
      </p:sp>
      <p:pic>
        <p:nvPicPr>
          <p:cNvPr id="12" name="Content Placeholder 11">
            <a:extLst>
              <a:ext uri="{FF2B5EF4-FFF2-40B4-BE49-F238E27FC236}">
                <a16:creationId xmlns:a16="http://schemas.microsoft.com/office/drawing/2014/main" id="{FD48CA90-9537-F349-B13D-9EB93FAD27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4349" y="880474"/>
            <a:ext cx="2076217" cy="4986927"/>
          </a:xfrm>
        </p:spPr>
      </p:pic>
      <p:sp>
        <p:nvSpPr>
          <p:cNvPr id="4" name="Rectangle 3">
            <a:extLst>
              <a:ext uri="{FF2B5EF4-FFF2-40B4-BE49-F238E27FC236}">
                <a16:creationId xmlns:a16="http://schemas.microsoft.com/office/drawing/2014/main" id="{9962E40F-7A8D-C64D-B653-46F4340E62E2}"/>
              </a:ext>
            </a:extLst>
          </p:cNvPr>
          <p:cNvSpPr/>
          <p:nvPr/>
        </p:nvSpPr>
        <p:spPr>
          <a:xfrm>
            <a:off x="1752600" y="6059270"/>
            <a:ext cx="8458200" cy="646331"/>
          </a:xfrm>
          <a:prstGeom prst="rect">
            <a:avLst/>
          </a:prstGeom>
        </p:spPr>
        <p:txBody>
          <a:bodyPr wrap="square">
            <a:spAutoFit/>
          </a:bodyPr>
          <a:lstStyle/>
          <a:p>
            <a:pPr algn="ctr"/>
            <a:r>
              <a:rPr lang="en-US" sz="1800" b="0" dirty="0"/>
              <a:t>G. Huang, Y. Sun, Z. Liu, D. </a:t>
            </a:r>
            <a:r>
              <a:rPr lang="en-US" sz="1800" b="0" dirty="0" err="1"/>
              <a:t>Sedra</a:t>
            </a:r>
            <a:r>
              <a:rPr lang="en-US" sz="1800" b="0" dirty="0"/>
              <a:t>, and K. Weinberger, </a:t>
            </a:r>
            <a:r>
              <a:rPr lang="en-US" sz="1800" b="0" dirty="0">
                <a:hlinkClick r:id="rId4"/>
              </a:rPr>
              <a:t>Deep Networks with Stochastic Depth</a:t>
            </a:r>
            <a:r>
              <a:rPr lang="en-US" sz="1800" b="0" dirty="0"/>
              <a:t>, ECCV 2016</a:t>
            </a:r>
          </a:p>
        </p:txBody>
      </p:sp>
      <p:sp>
        <p:nvSpPr>
          <p:cNvPr id="13" name="Content Placeholder 2">
            <a:extLst>
              <a:ext uri="{FF2B5EF4-FFF2-40B4-BE49-F238E27FC236}">
                <a16:creationId xmlns:a16="http://schemas.microsoft.com/office/drawing/2014/main" id="{AD90050A-93EA-214A-BB87-281FE082F10E}"/>
              </a:ext>
            </a:extLst>
          </p:cNvPr>
          <p:cNvSpPr txBox="1">
            <a:spLocks/>
          </p:cNvSpPr>
          <p:nvPr/>
        </p:nvSpPr>
        <p:spPr bwMode="auto">
          <a:xfrm>
            <a:off x="2209800" y="914400"/>
            <a:ext cx="558341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At training time, in each mini-batch, randomly drop a subset of layers (bypass with identity function). At test time, use full network</a:t>
            </a:r>
          </a:p>
          <a:p>
            <a:pPr marL="857250" lvl="1" indent="-457200">
              <a:buFont typeface="Arial" panose="020B0604020202020204" pitchFamily="34" charset="0"/>
              <a:buChar char="•"/>
            </a:pPr>
            <a:r>
              <a:rPr lang="en-US" sz="2400" b="0" kern="0" dirty="0"/>
              <a:t>Forces the network to learn better, speeds up convergence, improves accuracy</a:t>
            </a:r>
          </a:p>
        </p:txBody>
      </p:sp>
    </p:spTree>
    <p:extLst>
      <p:ext uri="{BB962C8B-B14F-4D97-AF65-F5344CB8AC3E}">
        <p14:creationId xmlns:p14="http://schemas.microsoft.com/office/powerpoint/2010/main" val="909743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6526-D6A0-E942-AF85-9D31ED46BCBB}"/>
              </a:ext>
            </a:extLst>
          </p:cNvPr>
          <p:cNvSpPr>
            <a:spLocks noGrp="1"/>
          </p:cNvSpPr>
          <p:nvPr>
            <p:ph type="title"/>
          </p:nvPr>
        </p:nvSpPr>
        <p:spPr/>
        <p:txBody>
          <a:bodyPr/>
          <a:lstStyle/>
          <a:p>
            <a:r>
              <a:rPr lang="en-US" dirty="0"/>
              <a:t>Beyond </a:t>
            </a:r>
            <a:r>
              <a:rPr lang="en-US" dirty="0" err="1"/>
              <a:t>ResNet</a:t>
            </a:r>
            <a:r>
              <a:rPr lang="en-US" dirty="0"/>
              <a:t>: Wide </a:t>
            </a:r>
            <a:r>
              <a:rPr lang="en-US" dirty="0" err="1"/>
              <a:t>ResNet</a:t>
            </a:r>
            <a:endParaRPr lang="en-US" dirty="0"/>
          </a:p>
        </p:txBody>
      </p:sp>
      <p:sp>
        <p:nvSpPr>
          <p:cNvPr id="3" name="Content Placeholder 2">
            <a:extLst>
              <a:ext uri="{FF2B5EF4-FFF2-40B4-BE49-F238E27FC236}">
                <a16:creationId xmlns:a16="http://schemas.microsoft.com/office/drawing/2014/main" id="{60D740EE-4E7E-B14E-BA40-D974A5A46DF3}"/>
              </a:ext>
            </a:extLst>
          </p:cNvPr>
          <p:cNvSpPr>
            <a:spLocks noGrp="1"/>
          </p:cNvSpPr>
          <p:nvPr>
            <p:ph idx="1"/>
          </p:nvPr>
        </p:nvSpPr>
        <p:spPr>
          <a:xfrm>
            <a:off x="1828800" y="914400"/>
            <a:ext cx="8229600" cy="5257800"/>
          </a:xfrm>
        </p:spPr>
        <p:txBody>
          <a:bodyPr/>
          <a:lstStyle/>
          <a:p>
            <a:pPr marL="457200" indent="-457200">
              <a:buFont typeface="Arial" panose="020B0604020202020204" pitchFamily="34" charset="0"/>
              <a:buChar char="•"/>
            </a:pPr>
            <a:r>
              <a:rPr lang="en-US" dirty="0"/>
              <a:t>Reduce number of residual blocks, but increase number of feature maps in each block</a:t>
            </a:r>
          </a:p>
          <a:p>
            <a:pPr marL="857250" lvl="1" indent="-457200">
              <a:buFont typeface="Arial" panose="020B0604020202020204" pitchFamily="34" charset="0"/>
              <a:buChar char="•"/>
            </a:pPr>
            <a:r>
              <a:rPr lang="en-US" sz="2400" dirty="0"/>
              <a:t>More parallelizable, better feature reuse</a:t>
            </a:r>
          </a:p>
          <a:p>
            <a:pPr marL="857250" lvl="1" indent="-457200">
              <a:buFont typeface="Arial" panose="020B0604020202020204" pitchFamily="34" charset="0"/>
              <a:buChar char="•"/>
            </a:pPr>
            <a:r>
              <a:rPr lang="en-US" sz="2400" dirty="0"/>
              <a:t>16-layer WRN outperforms 1000-layer </a:t>
            </a:r>
            <a:r>
              <a:rPr lang="en-US" sz="2400" dirty="0" err="1"/>
              <a:t>ResNets</a:t>
            </a:r>
            <a:r>
              <a:rPr lang="en-US" sz="2400" dirty="0"/>
              <a:t>, though with much larger # of parameters </a:t>
            </a:r>
          </a:p>
        </p:txBody>
      </p:sp>
      <p:sp>
        <p:nvSpPr>
          <p:cNvPr id="4" name="Rectangle 3">
            <a:extLst>
              <a:ext uri="{FF2B5EF4-FFF2-40B4-BE49-F238E27FC236}">
                <a16:creationId xmlns:a16="http://schemas.microsoft.com/office/drawing/2014/main" id="{3D39FF6C-FD0E-3645-94CF-021B91C05C40}"/>
              </a:ext>
            </a:extLst>
          </p:cNvPr>
          <p:cNvSpPr/>
          <p:nvPr/>
        </p:nvSpPr>
        <p:spPr>
          <a:xfrm>
            <a:off x="1676400" y="6336268"/>
            <a:ext cx="8991600" cy="369332"/>
          </a:xfrm>
          <a:prstGeom prst="rect">
            <a:avLst/>
          </a:prstGeom>
        </p:spPr>
        <p:txBody>
          <a:bodyPr wrap="square">
            <a:spAutoFit/>
          </a:bodyPr>
          <a:lstStyle/>
          <a:p>
            <a:pPr algn="ctr"/>
            <a:r>
              <a:rPr lang="en-US" sz="1800" b="0" dirty="0">
                <a:solidFill>
                  <a:srgbClr val="000000"/>
                </a:solidFill>
              </a:rPr>
              <a:t>S. </a:t>
            </a:r>
            <a:r>
              <a:rPr lang="en-US" sz="1800" b="0" dirty="0" err="1">
                <a:solidFill>
                  <a:srgbClr val="000000"/>
                </a:solidFill>
              </a:rPr>
              <a:t>Zagoryuko</a:t>
            </a:r>
            <a:r>
              <a:rPr lang="en-US" sz="1800" b="0" dirty="0">
                <a:solidFill>
                  <a:srgbClr val="000000"/>
                </a:solidFill>
              </a:rPr>
              <a:t> and N. </a:t>
            </a:r>
            <a:r>
              <a:rPr lang="en-US" sz="1800" b="0" dirty="0" err="1">
                <a:solidFill>
                  <a:srgbClr val="000000"/>
                </a:solidFill>
              </a:rPr>
              <a:t>Komodakis</a:t>
            </a:r>
            <a:r>
              <a:rPr lang="en-US" sz="1800" b="0" dirty="0">
                <a:solidFill>
                  <a:srgbClr val="000000"/>
                </a:solidFill>
              </a:rPr>
              <a:t>, </a:t>
            </a:r>
            <a:r>
              <a:rPr lang="en-US" sz="1800" b="0" dirty="0">
                <a:solidFill>
                  <a:srgbClr val="000000"/>
                </a:solidFill>
                <a:hlinkClick r:id="rId2"/>
              </a:rPr>
              <a:t>Wide Residual Networks</a:t>
            </a:r>
            <a:r>
              <a:rPr lang="en-US" sz="1800" b="0" dirty="0">
                <a:solidFill>
                  <a:srgbClr val="000000"/>
                </a:solidFill>
              </a:rPr>
              <a:t>, BMVC 2016</a:t>
            </a:r>
          </a:p>
        </p:txBody>
      </p:sp>
      <p:pic>
        <p:nvPicPr>
          <p:cNvPr id="6" name="Picture 5">
            <a:extLst>
              <a:ext uri="{FF2B5EF4-FFF2-40B4-BE49-F238E27FC236}">
                <a16:creationId xmlns:a16="http://schemas.microsoft.com/office/drawing/2014/main" id="{01A3E997-A628-6A47-8D5C-667F76F7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30" y="3200401"/>
            <a:ext cx="5235270" cy="3007273"/>
          </a:xfrm>
          <a:prstGeom prst="rect">
            <a:avLst/>
          </a:prstGeom>
        </p:spPr>
      </p:pic>
      <p:sp>
        <p:nvSpPr>
          <p:cNvPr id="7" name="TextBox 6">
            <a:extLst>
              <a:ext uri="{FF2B5EF4-FFF2-40B4-BE49-F238E27FC236}">
                <a16:creationId xmlns:a16="http://schemas.microsoft.com/office/drawing/2014/main" id="{BF53DDCC-1C63-BF46-BA37-F4B13D3C1C0D}"/>
              </a:ext>
            </a:extLst>
          </p:cNvPr>
          <p:cNvSpPr txBox="1"/>
          <p:nvPr/>
        </p:nvSpPr>
        <p:spPr>
          <a:xfrm>
            <a:off x="9073439" y="5523243"/>
            <a:ext cx="1268296" cy="307777"/>
          </a:xfrm>
          <a:prstGeom prst="rect">
            <a:avLst/>
          </a:prstGeom>
          <a:noFill/>
        </p:spPr>
        <p:txBody>
          <a:bodyPr wrap="none" rtlCol="0">
            <a:spAutoFit/>
          </a:bodyPr>
          <a:lstStyle/>
          <a:p>
            <a:r>
              <a:rPr lang="en-US" sz="1400" b="0" dirty="0">
                <a:hlinkClick r:id="rId4"/>
              </a:rPr>
              <a:t>Image source</a:t>
            </a:r>
            <a:endParaRPr lang="en-US" sz="1400" b="0" dirty="0"/>
          </a:p>
        </p:txBody>
      </p:sp>
    </p:spTree>
    <p:extLst>
      <p:ext uri="{BB962C8B-B14F-4D97-AF65-F5344CB8AC3E}">
        <p14:creationId xmlns:p14="http://schemas.microsoft.com/office/powerpoint/2010/main" val="238618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04DB-88A7-4575-A8C1-CF1236D27D34}"/>
              </a:ext>
            </a:extLst>
          </p:cNvPr>
          <p:cNvSpPr>
            <a:spLocks noGrp="1"/>
          </p:cNvSpPr>
          <p:nvPr>
            <p:ph type="title"/>
          </p:nvPr>
        </p:nvSpPr>
        <p:spPr/>
        <p:txBody>
          <a:bodyPr/>
          <a:lstStyle/>
          <a:p>
            <a:r>
              <a:rPr lang="en-US" dirty="0"/>
              <a:t>Convolution example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38AF670-16EB-4AFE-877F-3FB2FD622AF9}"/>
                  </a:ext>
                </a:extLst>
              </p:cNvPr>
              <p:cNvSpPr/>
              <p:nvPr/>
            </p:nvSpPr>
            <p:spPr>
              <a:xfrm>
                <a:off x="1457390" y="247250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11</m:t>
                      </m:r>
                    </m:oMath>
                  </m:oMathPara>
                </a14:m>
                <a:endParaRPr lang="en-US" sz="1200" b="0" baseline="-25000" dirty="0">
                  <a:solidFill>
                    <a:sysClr val="windowText" lastClr="000000"/>
                  </a:solidFill>
                </a:endParaRPr>
              </a:p>
            </p:txBody>
          </p:sp>
        </mc:Choice>
        <mc:Fallback xmlns="">
          <p:sp>
            <p:nvSpPr>
              <p:cNvPr id="16" name="Rectangle 15">
                <a:extLst>
                  <a:ext uri="{FF2B5EF4-FFF2-40B4-BE49-F238E27FC236}">
                    <a16:creationId xmlns:a16="http://schemas.microsoft.com/office/drawing/2014/main" id="{E38AF670-16EB-4AFE-877F-3FB2FD622AF9}"/>
                  </a:ext>
                </a:extLst>
              </p:cNvPr>
              <p:cNvSpPr>
                <a:spLocks noRot="1" noChangeAspect="1" noMove="1" noResize="1" noEditPoints="1" noAdjustHandles="1" noChangeArrowheads="1" noChangeShapeType="1" noTextEdit="1"/>
              </p:cNvSpPr>
              <p:nvPr/>
            </p:nvSpPr>
            <p:spPr>
              <a:xfrm>
                <a:off x="1457390" y="2472501"/>
                <a:ext cx="515229" cy="515229"/>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51CF6A3-20D9-476B-B21A-D2F38E3B41B8}"/>
                  </a:ext>
                </a:extLst>
              </p:cNvPr>
              <p:cNvSpPr/>
              <p:nvPr/>
            </p:nvSpPr>
            <p:spPr>
              <a:xfrm>
                <a:off x="1972619"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12</m:t>
                      </m:r>
                    </m:oMath>
                  </m:oMathPara>
                </a14:m>
                <a:endParaRPr lang="en-US" sz="1200" b="0" baseline="-25000" dirty="0">
                  <a:solidFill>
                    <a:sysClr val="windowText" lastClr="000000"/>
                  </a:solidFill>
                </a:endParaRPr>
              </a:p>
            </p:txBody>
          </p:sp>
        </mc:Choice>
        <mc:Fallback xmlns="">
          <p:sp>
            <p:nvSpPr>
              <p:cNvPr id="17" name="Rectangle 16">
                <a:extLst>
                  <a:ext uri="{FF2B5EF4-FFF2-40B4-BE49-F238E27FC236}">
                    <a16:creationId xmlns:a16="http://schemas.microsoft.com/office/drawing/2014/main" id="{D51CF6A3-20D9-476B-B21A-D2F38E3B41B8}"/>
                  </a:ext>
                </a:extLst>
              </p:cNvPr>
              <p:cNvSpPr>
                <a:spLocks noRot="1" noChangeAspect="1" noMove="1" noResize="1" noEditPoints="1" noAdjustHandles="1" noChangeArrowheads="1" noChangeShapeType="1" noTextEdit="1"/>
              </p:cNvSpPr>
              <p:nvPr/>
            </p:nvSpPr>
            <p:spPr>
              <a:xfrm>
                <a:off x="1972619" y="2472500"/>
                <a:ext cx="515229" cy="51522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71E9232-6B3B-4DF4-9797-34BB787FF1AF}"/>
                  </a:ext>
                </a:extLst>
              </p:cNvPr>
              <p:cNvSpPr/>
              <p:nvPr/>
            </p:nvSpPr>
            <p:spPr>
              <a:xfrm>
                <a:off x="2487848"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13</m:t>
                      </m:r>
                    </m:oMath>
                  </m:oMathPara>
                </a14:m>
                <a:endParaRPr lang="en-US" sz="1200" b="0" baseline="-25000" dirty="0">
                  <a:solidFill>
                    <a:sysClr val="windowText" lastClr="000000"/>
                  </a:solidFill>
                </a:endParaRPr>
              </a:p>
            </p:txBody>
          </p:sp>
        </mc:Choice>
        <mc:Fallback xmlns="">
          <p:sp>
            <p:nvSpPr>
              <p:cNvPr id="18" name="Rectangle 17">
                <a:extLst>
                  <a:ext uri="{FF2B5EF4-FFF2-40B4-BE49-F238E27FC236}">
                    <a16:creationId xmlns:a16="http://schemas.microsoft.com/office/drawing/2014/main" id="{371E9232-6B3B-4DF4-9797-34BB787FF1AF}"/>
                  </a:ext>
                </a:extLst>
              </p:cNvPr>
              <p:cNvSpPr>
                <a:spLocks noRot="1" noChangeAspect="1" noMove="1" noResize="1" noEditPoints="1" noAdjustHandles="1" noChangeArrowheads="1" noChangeShapeType="1" noTextEdit="1"/>
              </p:cNvSpPr>
              <p:nvPr/>
            </p:nvSpPr>
            <p:spPr>
              <a:xfrm>
                <a:off x="2487848" y="2472500"/>
                <a:ext cx="515229" cy="515229"/>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E49885A-1E6B-4F93-AA06-3CD389BD1DE6}"/>
                  </a:ext>
                </a:extLst>
              </p:cNvPr>
              <p:cNvSpPr/>
              <p:nvPr/>
            </p:nvSpPr>
            <p:spPr>
              <a:xfrm>
                <a:off x="1457389" y="2976021"/>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21</m:t>
                      </m:r>
                    </m:oMath>
                  </m:oMathPara>
                </a14:m>
                <a:endParaRPr lang="en-US" sz="1200" b="0" baseline="-25000" dirty="0">
                  <a:solidFill>
                    <a:sysClr val="windowText" lastClr="000000"/>
                  </a:solidFill>
                </a:endParaRPr>
              </a:p>
            </p:txBody>
          </p:sp>
        </mc:Choice>
        <mc:Fallback xmlns="">
          <p:sp>
            <p:nvSpPr>
              <p:cNvPr id="19" name="Rectangle 18">
                <a:extLst>
                  <a:ext uri="{FF2B5EF4-FFF2-40B4-BE49-F238E27FC236}">
                    <a16:creationId xmlns:a16="http://schemas.microsoft.com/office/drawing/2014/main" id="{DE49885A-1E6B-4F93-AA06-3CD389BD1DE6}"/>
                  </a:ext>
                </a:extLst>
              </p:cNvPr>
              <p:cNvSpPr>
                <a:spLocks noRot="1" noChangeAspect="1" noMove="1" noResize="1" noEditPoints="1" noAdjustHandles="1" noChangeArrowheads="1" noChangeShapeType="1" noTextEdit="1"/>
              </p:cNvSpPr>
              <p:nvPr/>
            </p:nvSpPr>
            <p:spPr>
              <a:xfrm>
                <a:off x="1457389" y="2976021"/>
                <a:ext cx="515229" cy="51522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4F458F-BE4E-4266-ABFD-122266A8CA0C}"/>
                  </a:ext>
                </a:extLst>
              </p:cNvPr>
              <p:cNvSpPr/>
              <p:nvPr/>
            </p:nvSpPr>
            <p:spPr>
              <a:xfrm>
                <a:off x="1972618"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22</m:t>
                      </m:r>
                    </m:oMath>
                  </m:oMathPara>
                </a14:m>
                <a:endParaRPr lang="en-US" sz="1200" b="0" baseline="-25000" dirty="0">
                  <a:solidFill>
                    <a:sysClr val="windowText" lastClr="000000"/>
                  </a:solidFill>
                </a:endParaRPr>
              </a:p>
            </p:txBody>
          </p:sp>
        </mc:Choice>
        <mc:Fallback xmlns="">
          <p:sp>
            <p:nvSpPr>
              <p:cNvPr id="20" name="Rectangle 19">
                <a:extLst>
                  <a:ext uri="{FF2B5EF4-FFF2-40B4-BE49-F238E27FC236}">
                    <a16:creationId xmlns:a16="http://schemas.microsoft.com/office/drawing/2014/main" id="{744F458F-BE4E-4266-ABFD-122266A8CA0C}"/>
                  </a:ext>
                </a:extLst>
              </p:cNvPr>
              <p:cNvSpPr>
                <a:spLocks noRot="1" noChangeAspect="1" noMove="1" noResize="1" noEditPoints="1" noAdjustHandles="1" noChangeArrowheads="1" noChangeShapeType="1" noTextEdit="1"/>
              </p:cNvSpPr>
              <p:nvPr/>
            </p:nvSpPr>
            <p:spPr>
              <a:xfrm>
                <a:off x="1972618" y="2976020"/>
                <a:ext cx="515229" cy="51522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E63EBE7-A077-4EFA-AB51-260B57E63CCB}"/>
                  </a:ext>
                </a:extLst>
              </p:cNvPr>
              <p:cNvSpPr/>
              <p:nvPr/>
            </p:nvSpPr>
            <p:spPr>
              <a:xfrm>
                <a:off x="2487847"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23</m:t>
                      </m:r>
                    </m:oMath>
                  </m:oMathPara>
                </a14:m>
                <a:endParaRPr lang="en-US" sz="1200" b="0" baseline="-25000" dirty="0">
                  <a:solidFill>
                    <a:sysClr val="windowText" lastClr="000000"/>
                  </a:solidFill>
                </a:endParaRPr>
              </a:p>
            </p:txBody>
          </p:sp>
        </mc:Choice>
        <mc:Fallback xmlns="">
          <p:sp>
            <p:nvSpPr>
              <p:cNvPr id="21" name="Rectangle 20">
                <a:extLst>
                  <a:ext uri="{FF2B5EF4-FFF2-40B4-BE49-F238E27FC236}">
                    <a16:creationId xmlns:a16="http://schemas.microsoft.com/office/drawing/2014/main" id="{EE63EBE7-A077-4EFA-AB51-260B57E63CCB}"/>
                  </a:ext>
                </a:extLst>
              </p:cNvPr>
              <p:cNvSpPr>
                <a:spLocks noRot="1" noChangeAspect="1" noMove="1" noResize="1" noEditPoints="1" noAdjustHandles="1" noChangeArrowheads="1" noChangeShapeType="1" noTextEdit="1"/>
              </p:cNvSpPr>
              <p:nvPr/>
            </p:nvSpPr>
            <p:spPr>
              <a:xfrm>
                <a:off x="2487847" y="2976020"/>
                <a:ext cx="515229" cy="515229"/>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D1D8689-C765-4E68-8A16-265936695D3D}"/>
                  </a:ext>
                </a:extLst>
              </p:cNvPr>
              <p:cNvSpPr/>
              <p:nvPr/>
            </p:nvSpPr>
            <p:spPr>
              <a:xfrm>
                <a:off x="1457389" y="3475195"/>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23" name="Rectangle 22">
                <a:extLst>
                  <a:ext uri="{FF2B5EF4-FFF2-40B4-BE49-F238E27FC236}">
                    <a16:creationId xmlns:a16="http://schemas.microsoft.com/office/drawing/2014/main" id="{BD1D8689-C765-4E68-8A16-265936695D3D}"/>
                  </a:ext>
                </a:extLst>
              </p:cNvPr>
              <p:cNvSpPr>
                <a:spLocks noRot="1" noChangeAspect="1" noMove="1" noResize="1" noEditPoints="1" noAdjustHandles="1" noChangeArrowheads="1" noChangeShapeType="1" noTextEdit="1"/>
              </p:cNvSpPr>
              <p:nvPr/>
            </p:nvSpPr>
            <p:spPr>
              <a:xfrm>
                <a:off x="1457389" y="3475195"/>
                <a:ext cx="515229" cy="51522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12C3450-E34D-467E-B293-A9254B25A44F}"/>
                  </a:ext>
                </a:extLst>
              </p:cNvPr>
              <p:cNvSpPr/>
              <p:nvPr/>
            </p:nvSpPr>
            <p:spPr>
              <a:xfrm>
                <a:off x="1972618"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24" name="Rectangle 23">
                <a:extLst>
                  <a:ext uri="{FF2B5EF4-FFF2-40B4-BE49-F238E27FC236}">
                    <a16:creationId xmlns:a16="http://schemas.microsoft.com/office/drawing/2014/main" id="{512C3450-E34D-467E-B293-A9254B25A44F}"/>
                  </a:ext>
                </a:extLst>
              </p:cNvPr>
              <p:cNvSpPr>
                <a:spLocks noRot="1" noChangeAspect="1" noMove="1" noResize="1" noEditPoints="1" noAdjustHandles="1" noChangeArrowheads="1" noChangeShapeType="1" noTextEdit="1"/>
              </p:cNvSpPr>
              <p:nvPr/>
            </p:nvSpPr>
            <p:spPr>
              <a:xfrm>
                <a:off x="1972618" y="3475194"/>
                <a:ext cx="515229" cy="51522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41FC8B0-7F57-4CC1-83EE-5CE9CFB6CC78}"/>
                  </a:ext>
                </a:extLst>
              </p:cNvPr>
              <p:cNvSpPr/>
              <p:nvPr/>
            </p:nvSpPr>
            <p:spPr>
              <a:xfrm>
                <a:off x="2487847"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25" name="Rectangle 24">
                <a:extLst>
                  <a:ext uri="{FF2B5EF4-FFF2-40B4-BE49-F238E27FC236}">
                    <a16:creationId xmlns:a16="http://schemas.microsoft.com/office/drawing/2014/main" id="{841FC8B0-7F57-4CC1-83EE-5CE9CFB6CC78}"/>
                  </a:ext>
                </a:extLst>
              </p:cNvPr>
              <p:cNvSpPr>
                <a:spLocks noRot="1" noChangeAspect="1" noMove="1" noResize="1" noEditPoints="1" noAdjustHandles="1" noChangeArrowheads="1" noChangeShapeType="1" noTextEdit="1"/>
              </p:cNvSpPr>
              <p:nvPr/>
            </p:nvSpPr>
            <p:spPr>
              <a:xfrm>
                <a:off x="2487847" y="3475194"/>
                <a:ext cx="515229" cy="515229"/>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9247400-2831-44DD-BADF-DCC5AD641F34}"/>
                  </a:ext>
                </a:extLst>
              </p:cNvPr>
              <p:cNvSpPr/>
              <p:nvPr/>
            </p:nvSpPr>
            <p:spPr>
              <a:xfrm>
                <a:off x="3003076" y="247250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14</m:t>
                      </m:r>
                    </m:oMath>
                  </m:oMathPara>
                </a14:m>
                <a:endParaRPr lang="en-US" sz="1200" b="0" baseline="-25000" dirty="0">
                  <a:solidFill>
                    <a:sysClr val="windowText" lastClr="000000"/>
                  </a:solidFill>
                </a:endParaRPr>
              </a:p>
            </p:txBody>
          </p:sp>
        </mc:Choice>
        <mc:Fallback xmlns="">
          <p:sp>
            <p:nvSpPr>
              <p:cNvPr id="28" name="Rectangle 27">
                <a:extLst>
                  <a:ext uri="{FF2B5EF4-FFF2-40B4-BE49-F238E27FC236}">
                    <a16:creationId xmlns:a16="http://schemas.microsoft.com/office/drawing/2014/main" id="{C9247400-2831-44DD-BADF-DCC5AD641F34}"/>
                  </a:ext>
                </a:extLst>
              </p:cNvPr>
              <p:cNvSpPr>
                <a:spLocks noRot="1" noChangeAspect="1" noMove="1" noResize="1" noEditPoints="1" noAdjustHandles="1" noChangeArrowheads="1" noChangeShapeType="1" noTextEdit="1"/>
              </p:cNvSpPr>
              <p:nvPr/>
            </p:nvSpPr>
            <p:spPr>
              <a:xfrm>
                <a:off x="3003076" y="2472500"/>
                <a:ext cx="515229" cy="515229"/>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3F11829-1276-4A95-BDB0-A96241896F65}"/>
                  </a:ext>
                </a:extLst>
              </p:cNvPr>
              <p:cNvSpPr/>
              <p:nvPr/>
            </p:nvSpPr>
            <p:spPr>
              <a:xfrm>
                <a:off x="3518305"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15</m:t>
                      </m:r>
                    </m:oMath>
                  </m:oMathPara>
                </a14:m>
                <a:endParaRPr lang="en-US" sz="1200" b="0" baseline="-25000" dirty="0">
                  <a:solidFill>
                    <a:sysClr val="windowText" lastClr="000000"/>
                  </a:solidFill>
                </a:endParaRPr>
              </a:p>
            </p:txBody>
          </p:sp>
        </mc:Choice>
        <mc:Fallback xmlns="">
          <p:sp>
            <p:nvSpPr>
              <p:cNvPr id="29" name="Rectangle 28">
                <a:extLst>
                  <a:ext uri="{FF2B5EF4-FFF2-40B4-BE49-F238E27FC236}">
                    <a16:creationId xmlns:a16="http://schemas.microsoft.com/office/drawing/2014/main" id="{43F11829-1276-4A95-BDB0-A96241896F65}"/>
                  </a:ext>
                </a:extLst>
              </p:cNvPr>
              <p:cNvSpPr>
                <a:spLocks noRot="1" noChangeAspect="1" noMove="1" noResize="1" noEditPoints="1" noAdjustHandles="1" noChangeArrowheads="1" noChangeShapeType="1" noTextEdit="1"/>
              </p:cNvSpPr>
              <p:nvPr/>
            </p:nvSpPr>
            <p:spPr>
              <a:xfrm>
                <a:off x="3518305" y="2472499"/>
                <a:ext cx="515229" cy="515229"/>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58C3C17-320E-453F-A60D-C05BEFD83E69}"/>
                  </a:ext>
                </a:extLst>
              </p:cNvPr>
              <p:cNvSpPr/>
              <p:nvPr/>
            </p:nvSpPr>
            <p:spPr>
              <a:xfrm>
                <a:off x="4033534" y="247249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16</m:t>
                      </m:r>
                    </m:oMath>
                  </m:oMathPara>
                </a14:m>
                <a:endParaRPr lang="en-US" sz="1200" b="0" baseline="-25000" dirty="0">
                  <a:solidFill>
                    <a:sysClr val="windowText" lastClr="000000"/>
                  </a:solidFill>
                </a:endParaRPr>
              </a:p>
            </p:txBody>
          </p:sp>
        </mc:Choice>
        <mc:Fallback xmlns="">
          <p:sp>
            <p:nvSpPr>
              <p:cNvPr id="30" name="Rectangle 29">
                <a:extLst>
                  <a:ext uri="{FF2B5EF4-FFF2-40B4-BE49-F238E27FC236}">
                    <a16:creationId xmlns:a16="http://schemas.microsoft.com/office/drawing/2014/main" id="{A58C3C17-320E-453F-A60D-C05BEFD83E69}"/>
                  </a:ext>
                </a:extLst>
              </p:cNvPr>
              <p:cNvSpPr>
                <a:spLocks noRot="1" noChangeAspect="1" noMove="1" noResize="1" noEditPoints="1" noAdjustHandles="1" noChangeArrowheads="1" noChangeShapeType="1" noTextEdit="1"/>
              </p:cNvSpPr>
              <p:nvPr/>
            </p:nvSpPr>
            <p:spPr>
              <a:xfrm>
                <a:off x="4033534" y="2472499"/>
                <a:ext cx="515229" cy="515229"/>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EA6DED5-28BC-490B-BCFC-A812879497EA}"/>
                  </a:ext>
                </a:extLst>
              </p:cNvPr>
              <p:cNvSpPr/>
              <p:nvPr/>
            </p:nvSpPr>
            <p:spPr>
              <a:xfrm>
                <a:off x="3003075" y="2976020"/>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24</m:t>
                      </m:r>
                    </m:oMath>
                  </m:oMathPara>
                </a14:m>
                <a:endParaRPr lang="en-US" sz="1200" b="0" baseline="-25000" dirty="0">
                  <a:solidFill>
                    <a:sysClr val="windowText" lastClr="000000"/>
                  </a:solidFill>
                </a:endParaRPr>
              </a:p>
            </p:txBody>
          </p:sp>
        </mc:Choice>
        <mc:Fallback xmlns="">
          <p:sp>
            <p:nvSpPr>
              <p:cNvPr id="31" name="Rectangle 30">
                <a:extLst>
                  <a:ext uri="{FF2B5EF4-FFF2-40B4-BE49-F238E27FC236}">
                    <a16:creationId xmlns:a16="http://schemas.microsoft.com/office/drawing/2014/main" id="{CEA6DED5-28BC-490B-BCFC-A812879497EA}"/>
                  </a:ext>
                </a:extLst>
              </p:cNvPr>
              <p:cNvSpPr>
                <a:spLocks noRot="1" noChangeAspect="1" noMove="1" noResize="1" noEditPoints="1" noAdjustHandles="1" noChangeArrowheads="1" noChangeShapeType="1" noTextEdit="1"/>
              </p:cNvSpPr>
              <p:nvPr/>
            </p:nvSpPr>
            <p:spPr>
              <a:xfrm>
                <a:off x="3003075" y="2976020"/>
                <a:ext cx="515229" cy="515229"/>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DEA4873-8505-4CD2-A57E-6ADF1D77EE29}"/>
                  </a:ext>
                </a:extLst>
              </p:cNvPr>
              <p:cNvSpPr/>
              <p:nvPr/>
            </p:nvSpPr>
            <p:spPr>
              <a:xfrm>
                <a:off x="3518304"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25</m:t>
                      </m:r>
                    </m:oMath>
                  </m:oMathPara>
                </a14:m>
                <a:endParaRPr lang="en-US" sz="1200" b="0" baseline="-25000" dirty="0">
                  <a:solidFill>
                    <a:sysClr val="windowText" lastClr="000000"/>
                  </a:solidFill>
                </a:endParaRPr>
              </a:p>
            </p:txBody>
          </p:sp>
        </mc:Choice>
        <mc:Fallback xmlns="">
          <p:sp>
            <p:nvSpPr>
              <p:cNvPr id="32" name="Rectangle 31">
                <a:extLst>
                  <a:ext uri="{FF2B5EF4-FFF2-40B4-BE49-F238E27FC236}">
                    <a16:creationId xmlns:a16="http://schemas.microsoft.com/office/drawing/2014/main" id="{8DEA4873-8505-4CD2-A57E-6ADF1D77EE29}"/>
                  </a:ext>
                </a:extLst>
              </p:cNvPr>
              <p:cNvSpPr>
                <a:spLocks noRot="1" noChangeAspect="1" noMove="1" noResize="1" noEditPoints="1" noAdjustHandles="1" noChangeArrowheads="1" noChangeShapeType="1" noTextEdit="1"/>
              </p:cNvSpPr>
              <p:nvPr/>
            </p:nvSpPr>
            <p:spPr>
              <a:xfrm>
                <a:off x="3518304" y="2976019"/>
                <a:ext cx="515229" cy="515229"/>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B7FEF24-2B3B-4D67-BC11-0B40BC43CCF6}"/>
                  </a:ext>
                </a:extLst>
              </p:cNvPr>
              <p:cNvSpPr/>
              <p:nvPr/>
            </p:nvSpPr>
            <p:spPr>
              <a:xfrm>
                <a:off x="4033533" y="2976019"/>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26</m:t>
                      </m:r>
                    </m:oMath>
                  </m:oMathPara>
                </a14:m>
                <a:endParaRPr lang="en-US" sz="1200" b="0" baseline="-25000" dirty="0">
                  <a:solidFill>
                    <a:sysClr val="windowText" lastClr="000000"/>
                  </a:solidFill>
                </a:endParaRPr>
              </a:p>
            </p:txBody>
          </p:sp>
        </mc:Choice>
        <mc:Fallback xmlns="">
          <p:sp>
            <p:nvSpPr>
              <p:cNvPr id="33" name="Rectangle 32">
                <a:extLst>
                  <a:ext uri="{FF2B5EF4-FFF2-40B4-BE49-F238E27FC236}">
                    <a16:creationId xmlns:a16="http://schemas.microsoft.com/office/drawing/2014/main" id="{8B7FEF24-2B3B-4D67-BC11-0B40BC43CCF6}"/>
                  </a:ext>
                </a:extLst>
              </p:cNvPr>
              <p:cNvSpPr>
                <a:spLocks noRot="1" noChangeAspect="1" noMove="1" noResize="1" noEditPoints="1" noAdjustHandles="1" noChangeArrowheads="1" noChangeShapeType="1" noTextEdit="1"/>
              </p:cNvSpPr>
              <p:nvPr/>
            </p:nvSpPr>
            <p:spPr>
              <a:xfrm>
                <a:off x="4033533" y="2976019"/>
                <a:ext cx="515229" cy="515229"/>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439F3A8-7B00-41DF-B263-605479B164C1}"/>
                  </a:ext>
                </a:extLst>
              </p:cNvPr>
              <p:cNvSpPr/>
              <p:nvPr/>
            </p:nvSpPr>
            <p:spPr>
              <a:xfrm>
                <a:off x="3003075" y="347519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34</m:t>
                      </m:r>
                    </m:oMath>
                  </m:oMathPara>
                </a14:m>
                <a:endParaRPr lang="en-US" sz="1200" b="0" baseline="-25000" dirty="0">
                  <a:solidFill>
                    <a:sysClr val="windowText" lastClr="000000"/>
                  </a:solidFill>
                </a:endParaRPr>
              </a:p>
            </p:txBody>
          </p:sp>
        </mc:Choice>
        <mc:Fallback xmlns="">
          <p:sp>
            <p:nvSpPr>
              <p:cNvPr id="34" name="Rectangle 33">
                <a:extLst>
                  <a:ext uri="{FF2B5EF4-FFF2-40B4-BE49-F238E27FC236}">
                    <a16:creationId xmlns:a16="http://schemas.microsoft.com/office/drawing/2014/main" id="{E439F3A8-7B00-41DF-B263-605479B164C1}"/>
                  </a:ext>
                </a:extLst>
              </p:cNvPr>
              <p:cNvSpPr>
                <a:spLocks noRot="1" noChangeAspect="1" noMove="1" noResize="1" noEditPoints="1" noAdjustHandles="1" noChangeArrowheads="1" noChangeShapeType="1" noTextEdit="1"/>
              </p:cNvSpPr>
              <p:nvPr/>
            </p:nvSpPr>
            <p:spPr>
              <a:xfrm>
                <a:off x="3003075" y="3475194"/>
                <a:ext cx="515229" cy="515229"/>
              </a:xfrm>
              <a:prstGeom prst="rect">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94E9B1-466B-49C8-A029-2EFC4FB3E3BC}"/>
                  </a:ext>
                </a:extLst>
              </p:cNvPr>
              <p:cNvSpPr/>
              <p:nvPr/>
            </p:nvSpPr>
            <p:spPr>
              <a:xfrm>
                <a:off x="3518304"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35</m:t>
                      </m:r>
                    </m:oMath>
                  </m:oMathPara>
                </a14:m>
                <a:endParaRPr lang="en-US" sz="1200" b="0" baseline="-25000" dirty="0">
                  <a:solidFill>
                    <a:sysClr val="windowText" lastClr="000000"/>
                  </a:solidFill>
                </a:endParaRPr>
              </a:p>
            </p:txBody>
          </p:sp>
        </mc:Choice>
        <mc:Fallback xmlns="">
          <p:sp>
            <p:nvSpPr>
              <p:cNvPr id="35" name="Rectangle 34">
                <a:extLst>
                  <a:ext uri="{FF2B5EF4-FFF2-40B4-BE49-F238E27FC236}">
                    <a16:creationId xmlns:a16="http://schemas.microsoft.com/office/drawing/2014/main" id="{F694E9B1-466B-49C8-A029-2EFC4FB3E3BC}"/>
                  </a:ext>
                </a:extLst>
              </p:cNvPr>
              <p:cNvSpPr>
                <a:spLocks noRot="1" noChangeAspect="1" noMove="1" noResize="1" noEditPoints="1" noAdjustHandles="1" noChangeArrowheads="1" noChangeShapeType="1" noTextEdit="1"/>
              </p:cNvSpPr>
              <p:nvPr/>
            </p:nvSpPr>
            <p:spPr>
              <a:xfrm>
                <a:off x="3518304" y="3475193"/>
                <a:ext cx="515229" cy="515229"/>
              </a:xfrm>
              <a:prstGeom prst="rect">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8871AC5-C2BF-442A-B1CE-B7633E02722C}"/>
                  </a:ext>
                </a:extLst>
              </p:cNvPr>
              <p:cNvSpPr/>
              <p:nvPr/>
            </p:nvSpPr>
            <p:spPr>
              <a:xfrm>
                <a:off x="4033533" y="347519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36</m:t>
                      </m:r>
                    </m:oMath>
                  </m:oMathPara>
                </a14:m>
                <a:endParaRPr lang="en-US" sz="1200" b="0" baseline="-25000" dirty="0">
                  <a:solidFill>
                    <a:sysClr val="windowText" lastClr="000000"/>
                  </a:solidFill>
                </a:endParaRPr>
              </a:p>
            </p:txBody>
          </p:sp>
        </mc:Choice>
        <mc:Fallback xmlns="">
          <p:sp>
            <p:nvSpPr>
              <p:cNvPr id="36" name="Rectangle 35">
                <a:extLst>
                  <a:ext uri="{FF2B5EF4-FFF2-40B4-BE49-F238E27FC236}">
                    <a16:creationId xmlns:a16="http://schemas.microsoft.com/office/drawing/2014/main" id="{28871AC5-C2BF-442A-B1CE-B7633E02722C}"/>
                  </a:ext>
                </a:extLst>
              </p:cNvPr>
              <p:cNvSpPr>
                <a:spLocks noRot="1" noChangeAspect="1" noMove="1" noResize="1" noEditPoints="1" noAdjustHandles="1" noChangeArrowheads="1" noChangeShapeType="1" noTextEdit="1"/>
              </p:cNvSpPr>
              <p:nvPr/>
            </p:nvSpPr>
            <p:spPr>
              <a:xfrm>
                <a:off x="4033533" y="3475193"/>
                <a:ext cx="515229" cy="515229"/>
              </a:xfrm>
              <a:prstGeom prst="rect">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6F51F84-BE01-4A67-BBDB-866D6AB1C627}"/>
                  </a:ext>
                </a:extLst>
              </p:cNvPr>
              <p:cNvSpPr/>
              <p:nvPr/>
            </p:nvSpPr>
            <p:spPr>
              <a:xfrm>
                <a:off x="1457390" y="399042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41</m:t>
                      </m:r>
                    </m:oMath>
                  </m:oMathPara>
                </a14:m>
                <a:endParaRPr lang="en-US" sz="1200" b="0" baseline="-25000" dirty="0">
                  <a:solidFill>
                    <a:sysClr val="windowText" lastClr="000000"/>
                  </a:solidFill>
                </a:endParaRPr>
              </a:p>
            </p:txBody>
          </p:sp>
        </mc:Choice>
        <mc:Fallback xmlns="">
          <p:sp>
            <p:nvSpPr>
              <p:cNvPr id="50" name="Rectangle 49">
                <a:extLst>
                  <a:ext uri="{FF2B5EF4-FFF2-40B4-BE49-F238E27FC236}">
                    <a16:creationId xmlns:a16="http://schemas.microsoft.com/office/drawing/2014/main" id="{36F51F84-BE01-4A67-BBDB-866D6AB1C627}"/>
                  </a:ext>
                </a:extLst>
              </p:cNvPr>
              <p:cNvSpPr>
                <a:spLocks noRot="1" noChangeAspect="1" noMove="1" noResize="1" noEditPoints="1" noAdjustHandles="1" noChangeArrowheads="1" noChangeShapeType="1" noTextEdit="1"/>
              </p:cNvSpPr>
              <p:nvPr/>
            </p:nvSpPr>
            <p:spPr>
              <a:xfrm>
                <a:off x="1457390" y="3990424"/>
                <a:ext cx="515229" cy="515229"/>
              </a:xfrm>
              <a:prstGeom prst="rect">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28586C6-D1FF-4008-9A80-EA1C8C7B30BA}"/>
                  </a:ext>
                </a:extLst>
              </p:cNvPr>
              <p:cNvSpPr/>
              <p:nvPr/>
            </p:nvSpPr>
            <p:spPr>
              <a:xfrm>
                <a:off x="1972619"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42</m:t>
                      </m:r>
                    </m:oMath>
                  </m:oMathPara>
                </a14:m>
                <a:endParaRPr lang="en-US" sz="1200" b="0" baseline="-25000" dirty="0">
                  <a:solidFill>
                    <a:sysClr val="windowText" lastClr="000000"/>
                  </a:solidFill>
                </a:endParaRPr>
              </a:p>
            </p:txBody>
          </p:sp>
        </mc:Choice>
        <mc:Fallback xmlns="">
          <p:sp>
            <p:nvSpPr>
              <p:cNvPr id="51" name="Rectangle 50">
                <a:extLst>
                  <a:ext uri="{FF2B5EF4-FFF2-40B4-BE49-F238E27FC236}">
                    <a16:creationId xmlns:a16="http://schemas.microsoft.com/office/drawing/2014/main" id="{728586C6-D1FF-4008-9A80-EA1C8C7B30BA}"/>
                  </a:ext>
                </a:extLst>
              </p:cNvPr>
              <p:cNvSpPr>
                <a:spLocks noRot="1" noChangeAspect="1" noMove="1" noResize="1" noEditPoints="1" noAdjustHandles="1" noChangeArrowheads="1" noChangeShapeType="1" noTextEdit="1"/>
              </p:cNvSpPr>
              <p:nvPr/>
            </p:nvSpPr>
            <p:spPr>
              <a:xfrm>
                <a:off x="1972619" y="3990423"/>
                <a:ext cx="515229" cy="515229"/>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A1C6874-4443-42E4-87D9-3B7630E48C7F}"/>
                  </a:ext>
                </a:extLst>
              </p:cNvPr>
              <p:cNvSpPr/>
              <p:nvPr/>
            </p:nvSpPr>
            <p:spPr>
              <a:xfrm>
                <a:off x="2487848"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43</m:t>
                      </m:r>
                    </m:oMath>
                  </m:oMathPara>
                </a14:m>
                <a:endParaRPr lang="en-US" sz="1200" b="0" baseline="-25000" dirty="0">
                  <a:solidFill>
                    <a:sysClr val="windowText" lastClr="000000"/>
                  </a:solidFill>
                </a:endParaRPr>
              </a:p>
            </p:txBody>
          </p:sp>
        </mc:Choice>
        <mc:Fallback xmlns="">
          <p:sp>
            <p:nvSpPr>
              <p:cNvPr id="52" name="Rectangle 51">
                <a:extLst>
                  <a:ext uri="{FF2B5EF4-FFF2-40B4-BE49-F238E27FC236}">
                    <a16:creationId xmlns:a16="http://schemas.microsoft.com/office/drawing/2014/main" id="{FA1C6874-4443-42E4-87D9-3B7630E48C7F}"/>
                  </a:ext>
                </a:extLst>
              </p:cNvPr>
              <p:cNvSpPr>
                <a:spLocks noRot="1" noChangeAspect="1" noMove="1" noResize="1" noEditPoints="1" noAdjustHandles="1" noChangeArrowheads="1" noChangeShapeType="1" noTextEdit="1"/>
              </p:cNvSpPr>
              <p:nvPr/>
            </p:nvSpPr>
            <p:spPr>
              <a:xfrm>
                <a:off x="2487848" y="3990423"/>
                <a:ext cx="515229" cy="515229"/>
              </a:xfrm>
              <a:prstGeom prst="rect">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461DAA2-39DF-4994-BFC5-D6D971ADBD88}"/>
                  </a:ext>
                </a:extLst>
              </p:cNvPr>
              <p:cNvSpPr/>
              <p:nvPr/>
            </p:nvSpPr>
            <p:spPr>
              <a:xfrm>
                <a:off x="1457389" y="4493944"/>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51</m:t>
                      </m:r>
                    </m:oMath>
                  </m:oMathPara>
                </a14:m>
                <a:endParaRPr lang="en-US" sz="1200" b="0" baseline="-25000" dirty="0">
                  <a:solidFill>
                    <a:sysClr val="windowText" lastClr="000000"/>
                  </a:solidFill>
                </a:endParaRPr>
              </a:p>
            </p:txBody>
          </p:sp>
        </mc:Choice>
        <mc:Fallback xmlns="">
          <p:sp>
            <p:nvSpPr>
              <p:cNvPr id="53" name="Rectangle 52">
                <a:extLst>
                  <a:ext uri="{FF2B5EF4-FFF2-40B4-BE49-F238E27FC236}">
                    <a16:creationId xmlns:a16="http://schemas.microsoft.com/office/drawing/2014/main" id="{4461DAA2-39DF-4994-BFC5-D6D971ADBD88}"/>
                  </a:ext>
                </a:extLst>
              </p:cNvPr>
              <p:cNvSpPr>
                <a:spLocks noRot="1" noChangeAspect="1" noMove="1" noResize="1" noEditPoints="1" noAdjustHandles="1" noChangeArrowheads="1" noChangeShapeType="1" noTextEdit="1"/>
              </p:cNvSpPr>
              <p:nvPr/>
            </p:nvSpPr>
            <p:spPr>
              <a:xfrm>
                <a:off x="1457389" y="4493944"/>
                <a:ext cx="515229" cy="515229"/>
              </a:xfrm>
              <a:prstGeom prst="rect">
                <a:avLst/>
              </a:prstGeom>
              <a:blipFill>
                <a:blip r:embed="rId2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FD520F75-1714-4B1E-9138-626B7BAB8F06}"/>
                  </a:ext>
                </a:extLst>
              </p:cNvPr>
              <p:cNvSpPr/>
              <p:nvPr/>
            </p:nvSpPr>
            <p:spPr>
              <a:xfrm>
                <a:off x="1972618"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52</m:t>
                      </m:r>
                    </m:oMath>
                  </m:oMathPara>
                </a14:m>
                <a:endParaRPr lang="en-US" sz="1200" b="0" baseline="-25000" dirty="0">
                  <a:solidFill>
                    <a:sysClr val="windowText" lastClr="000000"/>
                  </a:solidFill>
                </a:endParaRPr>
              </a:p>
            </p:txBody>
          </p:sp>
        </mc:Choice>
        <mc:Fallback xmlns="">
          <p:sp>
            <p:nvSpPr>
              <p:cNvPr id="54" name="Rectangle 53">
                <a:extLst>
                  <a:ext uri="{FF2B5EF4-FFF2-40B4-BE49-F238E27FC236}">
                    <a16:creationId xmlns:a16="http://schemas.microsoft.com/office/drawing/2014/main" id="{FD520F75-1714-4B1E-9138-626B7BAB8F06}"/>
                  </a:ext>
                </a:extLst>
              </p:cNvPr>
              <p:cNvSpPr>
                <a:spLocks noRot="1" noChangeAspect="1" noMove="1" noResize="1" noEditPoints="1" noAdjustHandles="1" noChangeArrowheads="1" noChangeShapeType="1" noTextEdit="1"/>
              </p:cNvSpPr>
              <p:nvPr/>
            </p:nvSpPr>
            <p:spPr>
              <a:xfrm>
                <a:off x="1972618" y="4493943"/>
                <a:ext cx="515229" cy="515229"/>
              </a:xfrm>
              <a:prstGeom prst="rect">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B060D39-6046-4E96-BD00-934927FFD02C}"/>
                  </a:ext>
                </a:extLst>
              </p:cNvPr>
              <p:cNvSpPr/>
              <p:nvPr/>
            </p:nvSpPr>
            <p:spPr>
              <a:xfrm>
                <a:off x="2487847"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53</m:t>
                      </m:r>
                    </m:oMath>
                  </m:oMathPara>
                </a14:m>
                <a:endParaRPr lang="en-US" sz="1200" b="0" baseline="-25000" dirty="0">
                  <a:solidFill>
                    <a:sysClr val="windowText" lastClr="000000"/>
                  </a:solidFill>
                </a:endParaRPr>
              </a:p>
            </p:txBody>
          </p:sp>
        </mc:Choice>
        <mc:Fallback xmlns="">
          <p:sp>
            <p:nvSpPr>
              <p:cNvPr id="55" name="Rectangle 54">
                <a:extLst>
                  <a:ext uri="{FF2B5EF4-FFF2-40B4-BE49-F238E27FC236}">
                    <a16:creationId xmlns:a16="http://schemas.microsoft.com/office/drawing/2014/main" id="{DB060D39-6046-4E96-BD00-934927FFD02C}"/>
                  </a:ext>
                </a:extLst>
              </p:cNvPr>
              <p:cNvSpPr>
                <a:spLocks noRot="1" noChangeAspect="1" noMove="1" noResize="1" noEditPoints="1" noAdjustHandles="1" noChangeArrowheads="1" noChangeShapeType="1" noTextEdit="1"/>
              </p:cNvSpPr>
              <p:nvPr/>
            </p:nvSpPr>
            <p:spPr>
              <a:xfrm>
                <a:off x="2487847" y="4493943"/>
                <a:ext cx="515229" cy="515229"/>
              </a:xfrm>
              <a:prstGeom prst="rect">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EE775BC-ADDF-4260-B51A-A4CEE87F25DB}"/>
                  </a:ext>
                </a:extLst>
              </p:cNvPr>
              <p:cNvSpPr/>
              <p:nvPr/>
            </p:nvSpPr>
            <p:spPr>
              <a:xfrm>
                <a:off x="3003076" y="399042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44</m:t>
                      </m:r>
                    </m:oMath>
                  </m:oMathPara>
                </a14:m>
                <a:endParaRPr lang="en-US" sz="1200" b="0" baseline="-25000" dirty="0">
                  <a:solidFill>
                    <a:sysClr val="windowText" lastClr="000000"/>
                  </a:solidFill>
                </a:endParaRPr>
              </a:p>
            </p:txBody>
          </p:sp>
        </mc:Choice>
        <mc:Fallback xmlns="">
          <p:sp>
            <p:nvSpPr>
              <p:cNvPr id="41" name="Rectangle 40">
                <a:extLst>
                  <a:ext uri="{FF2B5EF4-FFF2-40B4-BE49-F238E27FC236}">
                    <a16:creationId xmlns:a16="http://schemas.microsoft.com/office/drawing/2014/main" id="{9EE775BC-ADDF-4260-B51A-A4CEE87F25DB}"/>
                  </a:ext>
                </a:extLst>
              </p:cNvPr>
              <p:cNvSpPr>
                <a:spLocks noRot="1" noChangeAspect="1" noMove="1" noResize="1" noEditPoints="1" noAdjustHandles="1" noChangeArrowheads="1" noChangeShapeType="1" noTextEdit="1"/>
              </p:cNvSpPr>
              <p:nvPr/>
            </p:nvSpPr>
            <p:spPr>
              <a:xfrm>
                <a:off x="3003076" y="3990423"/>
                <a:ext cx="515229" cy="515229"/>
              </a:xfrm>
              <a:prstGeom prst="rect">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622D4EA7-F3CF-4CAD-942E-EA8C6D51FE01}"/>
                  </a:ext>
                </a:extLst>
              </p:cNvPr>
              <p:cNvSpPr/>
              <p:nvPr/>
            </p:nvSpPr>
            <p:spPr>
              <a:xfrm>
                <a:off x="3518305"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45</m:t>
                      </m:r>
                    </m:oMath>
                  </m:oMathPara>
                </a14:m>
                <a:endParaRPr lang="en-US" sz="1200" b="0" baseline="-25000" dirty="0">
                  <a:solidFill>
                    <a:sysClr val="windowText" lastClr="000000"/>
                  </a:solidFill>
                </a:endParaRPr>
              </a:p>
            </p:txBody>
          </p:sp>
        </mc:Choice>
        <mc:Fallback xmlns="">
          <p:sp>
            <p:nvSpPr>
              <p:cNvPr id="42" name="Rectangle 41">
                <a:extLst>
                  <a:ext uri="{FF2B5EF4-FFF2-40B4-BE49-F238E27FC236}">
                    <a16:creationId xmlns:a16="http://schemas.microsoft.com/office/drawing/2014/main" id="{622D4EA7-F3CF-4CAD-942E-EA8C6D51FE01}"/>
                  </a:ext>
                </a:extLst>
              </p:cNvPr>
              <p:cNvSpPr>
                <a:spLocks noRot="1" noChangeAspect="1" noMove="1" noResize="1" noEditPoints="1" noAdjustHandles="1" noChangeArrowheads="1" noChangeShapeType="1" noTextEdit="1"/>
              </p:cNvSpPr>
              <p:nvPr/>
            </p:nvSpPr>
            <p:spPr>
              <a:xfrm>
                <a:off x="3518305" y="3990422"/>
                <a:ext cx="515229" cy="51522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FBDC32-C75E-4E72-A28D-1E27044E9CB4}"/>
                  </a:ext>
                </a:extLst>
              </p:cNvPr>
              <p:cNvSpPr/>
              <p:nvPr/>
            </p:nvSpPr>
            <p:spPr>
              <a:xfrm>
                <a:off x="4033534" y="399042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46</m:t>
                      </m:r>
                    </m:oMath>
                  </m:oMathPara>
                </a14:m>
                <a:endParaRPr lang="en-US" sz="1200" b="0" baseline="-25000" dirty="0">
                  <a:solidFill>
                    <a:sysClr val="windowText" lastClr="000000"/>
                  </a:solidFill>
                </a:endParaRPr>
              </a:p>
            </p:txBody>
          </p:sp>
        </mc:Choice>
        <mc:Fallback xmlns="">
          <p:sp>
            <p:nvSpPr>
              <p:cNvPr id="43" name="Rectangle 42">
                <a:extLst>
                  <a:ext uri="{FF2B5EF4-FFF2-40B4-BE49-F238E27FC236}">
                    <a16:creationId xmlns:a16="http://schemas.microsoft.com/office/drawing/2014/main" id="{87FBDC32-C75E-4E72-A28D-1E27044E9CB4}"/>
                  </a:ext>
                </a:extLst>
              </p:cNvPr>
              <p:cNvSpPr>
                <a:spLocks noRot="1" noChangeAspect="1" noMove="1" noResize="1" noEditPoints="1" noAdjustHandles="1" noChangeArrowheads="1" noChangeShapeType="1" noTextEdit="1"/>
              </p:cNvSpPr>
              <p:nvPr/>
            </p:nvSpPr>
            <p:spPr>
              <a:xfrm>
                <a:off x="4033534" y="3990422"/>
                <a:ext cx="515229" cy="515229"/>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5DA72B3-1EB9-432C-ADB6-2A2CE38F6BB6}"/>
                  </a:ext>
                </a:extLst>
              </p:cNvPr>
              <p:cNvSpPr/>
              <p:nvPr/>
            </p:nvSpPr>
            <p:spPr>
              <a:xfrm>
                <a:off x="3003075" y="4493943"/>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54</m:t>
                      </m:r>
                    </m:oMath>
                  </m:oMathPara>
                </a14:m>
                <a:endParaRPr lang="en-US" sz="1200" b="0" baseline="-25000" dirty="0">
                  <a:solidFill>
                    <a:sysClr val="windowText" lastClr="000000"/>
                  </a:solidFill>
                </a:endParaRPr>
              </a:p>
            </p:txBody>
          </p:sp>
        </mc:Choice>
        <mc:Fallback xmlns="">
          <p:sp>
            <p:nvSpPr>
              <p:cNvPr id="44" name="Rectangle 43">
                <a:extLst>
                  <a:ext uri="{FF2B5EF4-FFF2-40B4-BE49-F238E27FC236}">
                    <a16:creationId xmlns:a16="http://schemas.microsoft.com/office/drawing/2014/main" id="{05DA72B3-1EB9-432C-ADB6-2A2CE38F6BB6}"/>
                  </a:ext>
                </a:extLst>
              </p:cNvPr>
              <p:cNvSpPr>
                <a:spLocks noRot="1" noChangeAspect="1" noMove="1" noResize="1" noEditPoints="1" noAdjustHandles="1" noChangeArrowheads="1" noChangeShapeType="1" noTextEdit="1"/>
              </p:cNvSpPr>
              <p:nvPr/>
            </p:nvSpPr>
            <p:spPr>
              <a:xfrm>
                <a:off x="3003075" y="4493943"/>
                <a:ext cx="515229" cy="515229"/>
              </a:xfrm>
              <a:prstGeom prst="rect">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9B2E9C0-65FD-43CA-AA23-F0585DBE64A2}"/>
                  </a:ext>
                </a:extLst>
              </p:cNvPr>
              <p:cNvSpPr/>
              <p:nvPr/>
            </p:nvSpPr>
            <p:spPr>
              <a:xfrm>
                <a:off x="3518304"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55</m:t>
                      </m:r>
                    </m:oMath>
                  </m:oMathPara>
                </a14:m>
                <a:endParaRPr lang="en-US" sz="1200" b="0" baseline="-25000" dirty="0">
                  <a:solidFill>
                    <a:sysClr val="windowText" lastClr="000000"/>
                  </a:solidFill>
                </a:endParaRPr>
              </a:p>
            </p:txBody>
          </p:sp>
        </mc:Choice>
        <mc:Fallback xmlns="">
          <p:sp>
            <p:nvSpPr>
              <p:cNvPr id="45" name="Rectangle 44">
                <a:extLst>
                  <a:ext uri="{FF2B5EF4-FFF2-40B4-BE49-F238E27FC236}">
                    <a16:creationId xmlns:a16="http://schemas.microsoft.com/office/drawing/2014/main" id="{69B2E9C0-65FD-43CA-AA23-F0585DBE64A2}"/>
                  </a:ext>
                </a:extLst>
              </p:cNvPr>
              <p:cNvSpPr>
                <a:spLocks noRot="1" noChangeAspect="1" noMove="1" noResize="1" noEditPoints="1" noAdjustHandles="1" noChangeArrowheads="1" noChangeShapeType="1" noTextEdit="1"/>
              </p:cNvSpPr>
              <p:nvPr/>
            </p:nvSpPr>
            <p:spPr>
              <a:xfrm>
                <a:off x="3518304" y="4493942"/>
                <a:ext cx="515229" cy="515229"/>
              </a:xfrm>
              <a:prstGeom prst="rect">
                <a:avLst/>
              </a:prstGeom>
              <a:blipFill>
                <a:blip r:embed="rId3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F7620BF-B398-46A0-B5C3-8B18F475611B}"/>
                  </a:ext>
                </a:extLst>
              </p:cNvPr>
              <p:cNvSpPr/>
              <p:nvPr/>
            </p:nvSpPr>
            <p:spPr>
              <a:xfrm>
                <a:off x="4033533" y="4493942"/>
                <a:ext cx="515229" cy="515229"/>
              </a:xfrm>
              <a:prstGeom prst="rect">
                <a:avLst/>
              </a:prstGeom>
              <a:solidFill>
                <a:srgbClr val="FFF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𝑥</m:t>
                      </m:r>
                      <m:r>
                        <a:rPr lang="en-US" sz="1200" b="0" i="1" baseline="-25000" dirty="0" smtClean="0">
                          <a:solidFill>
                            <a:sysClr val="windowText" lastClr="000000"/>
                          </a:solidFill>
                          <a:latin typeface="Cambria Math" panose="02040503050406030204" pitchFamily="18" charset="0"/>
                        </a:rPr>
                        <m:t>56</m:t>
                      </m:r>
                    </m:oMath>
                  </m:oMathPara>
                </a14:m>
                <a:endParaRPr lang="en-US" sz="1200" b="0" baseline="-25000" dirty="0">
                  <a:solidFill>
                    <a:sysClr val="windowText" lastClr="000000"/>
                  </a:solidFill>
                </a:endParaRPr>
              </a:p>
            </p:txBody>
          </p:sp>
        </mc:Choice>
        <mc:Fallback xmlns="">
          <p:sp>
            <p:nvSpPr>
              <p:cNvPr id="46" name="Rectangle 45">
                <a:extLst>
                  <a:ext uri="{FF2B5EF4-FFF2-40B4-BE49-F238E27FC236}">
                    <a16:creationId xmlns:a16="http://schemas.microsoft.com/office/drawing/2014/main" id="{1F7620BF-B398-46A0-B5C3-8B18F475611B}"/>
                  </a:ext>
                </a:extLst>
              </p:cNvPr>
              <p:cNvSpPr>
                <a:spLocks noRot="1" noChangeAspect="1" noMove="1" noResize="1" noEditPoints="1" noAdjustHandles="1" noChangeArrowheads="1" noChangeShapeType="1" noTextEdit="1"/>
              </p:cNvSpPr>
              <p:nvPr/>
            </p:nvSpPr>
            <p:spPr>
              <a:xfrm>
                <a:off x="4033533" y="4493942"/>
                <a:ext cx="515229" cy="515229"/>
              </a:xfrm>
              <a:prstGeom prst="rect">
                <a:avLst/>
              </a:prstGeom>
              <a:blipFill>
                <a:blip r:embed="rId31"/>
                <a:stretch>
                  <a:fillRect/>
                </a:stretch>
              </a:blipFill>
              <a:ln>
                <a:solidFill>
                  <a:schemeClr val="tx1"/>
                </a:solidFill>
              </a:ln>
            </p:spPr>
            <p:txBody>
              <a:bodyPr/>
              <a:lstStyle/>
              <a:p>
                <a:r>
                  <a:rPr lang="en-US">
                    <a:noFill/>
                  </a:rPr>
                  <a:t> </a:t>
                </a:r>
              </a:p>
            </p:txBody>
          </p:sp>
        </mc:Fallback>
      </mc:AlternateContent>
      <p:sp>
        <p:nvSpPr>
          <p:cNvPr id="139" name="TextBox 138">
            <a:extLst>
              <a:ext uri="{FF2B5EF4-FFF2-40B4-BE49-F238E27FC236}">
                <a16:creationId xmlns:a16="http://schemas.microsoft.com/office/drawing/2014/main" id="{ECB97369-7843-4DBE-A23F-DDDDC83B7518}"/>
              </a:ext>
            </a:extLst>
          </p:cNvPr>
          <p:cNvSpPr txBox="1"/>
          <p:nvPr/>
        </p:nvSpPr>
        <p:spPr>
          <a:xfrm>
            <a:off x="1457389" y="1748095"/>
            <a:ext cx="3091373" cy="584775"/>
          </a:xfrm>
          <a:prstGeom prst="rect">
            <a:avLst/>
          </a:prstGeom>
          <a:noFill/>
        </p:spPr>
        <p:txBody>
          <a:bodyPr wrap="square" rtlCol="0">
            <a:spAutoFit/>
          </a:bodyPr>
          <a:lstStyle/>
          <a:p>
            <a:pPr algn="ctr"/>
            <a:r>
              <a:rPr lang="en-US" sz="3200" dirty="0"/>
              <a:t>Input</a:t>
            </a:r>
          </a:p>
        </p:txBody>
      </p:sp>
      <p:sp>
        <p:nvSpPr>
          <p:cNvPr id="140" name="TextBox 139">
            <a:extLst>
              <a:ext uri="{FF2B5EF4-FFF2-40B4-BE49-F238E27FC236}">
                <a16:creationId xmlns:a16="http://schemas.microsoft.com/office/drawing/2014/main" id="{BEDD43FF-8AE2-4E4A-934C-590FA085E78D}"/>
              </a:ext>
            </a:extLst>
          </p:cNvPr>
          <p:cNvSpPr txBox="1"/>
          <p:nvPr/>
        </p:nvSpPr>
        <p:spPr>
          <a:xfrm>
            <a:off x="5534385" y="1748095"/>
            <a:ext cx="1586364" cy="584775"/>
          </a:xfrm>
          <a:prstGeom prst="rect">
            <a:avLst/>
          </a:prstGeom>
          <a:noFill/>
        </p:spPr>
        <p:txBody>
          <a:bodyPr wrap="square" rtlCol="0">
            <a:spAutoFit/>
          </a:bodyPr>
          <a:lstStyle/>
          <a:p>
            <a:pPr algn="ctr"/>
            <a:r>
              <a:rPr lang="en-US" sz="3200" dirty="0"/>
              <a:t>Filter</a:t>
            </a:r>
          </a:p>
        </p:txBody>
      </p:sp>
      <p:sp>
        <p:nvSpPr>
          <p:cNvPr id="90" name="TextBox 89">
            <a:extLst>
              <a:ext uri="{FF2B5EF4-FFF2-40B4-BE49-F238E27FC236}">
                <a16:creationId xmlns:a16="http://schemas.microsoft.com/office/drawing/2014/main" id="{FB10CB1F-2BAA-4314-A24C-272CED28DCCB}"/>
              </a:ext>
            </a:extLst>
          </p:cNvPr>
          <p:cNvSpPr txBox="1"/>
          <p:nvPr/>
        </p:nvSpPr>
        <p:spPr>
          <a:xfrm>
            <a:off x="8388484" y="1748095"/>
            <a:ext cx="1586364" cy="584775"/>
          </a:xfrm>
          <a:prstGeom prst="rect">
            <a:avLst/>
          </a:prstGeom>
          <a:noFill/>
        </p:spPr>
        <p:txBody>
          <a:bodyPr wrap="square" rtlCol="0">
            <a:spAutoFit/>
          </a:bodyPr>
          <a:lstStyle/>
          <a:p>
            <a:pPr algn="ctr"/>
            <a:r>
              <a:rPr lang="en-US" sz="3200" dirty="0"/>
              <a:t>Output</a:t>
            </a:r>
          </a:p>
        </p:txBody>
      </p:sp>
      <p:grpSp>
        <p:nvGrpSpPr>
          <p:cNvPr id="59" name="Group 58">
            <a:extLst>
              <a:ext uri="{FF2B5EF4-FFF2-40B4-BE49-F238E27FC236}">
                <a16:creationId xmlns:a16="http://schemas.microsoft.com/office/drawing/2014/main" id="{E8E6184D-B641-5444-9C11-A6671825F417}"/>
              </a:ext>
            </a:extLst>
          </p:cNvPr>
          <p:cNvGrpSpPr/>
          <p:nvPr/>
        </p:nvGrpSpPr>
        <p:grpSpPr>
          <a:xfrm>
            <a:off x="1447800" y="2459832"/>
            <a:ext cx="1543231" cy="1543253"/>
            <a:chOff x="1568407" y="3929528"/>
            <a:chExt cx="2134560" cy="2134589"/>
          </a:xfrm>
          <a:noFill/>
        </p:grpSpPr>
        <p:sp>
          <p:nvSpPr>
            <p:cNvPr id="60" name="Rectangle 59">
              <a:extLst>
                <a:ext uri="{FF2B5EF4-FFF2-40B4-BE49-F238E27FC236}">
                  <a16:creationId xmlns:a16="http://schemas.microsoft.com/office/drawing/2014/main" id="{9C52D883-2920-6B45-9E1F-B2727DF03B8C}"/>
                </a:ext>
              </a:extLst>
            </p:cNvPr>
            <p:cNvSpPr/>
            <p:nvPr/>
          </p:nvSpPr>
          <p:spPr>
            <a:xfrm>
              <a:off x="1568407" y="3929529"/>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1" name="Rectangle 60">
              <a:extLst>
                <a:ext uri="{FF2B5EF4-FFF2-40B4-BE49-F238E27FC236}">
                  <a16:creationId xmlns:a16="http://schemas.microsoft.com/office/drawing/2014/main" id="{DAEB93D9-8BD0-0748-A0FA-243F2516A4F9}"/>
                </a:ext>
              </a:extLst>
            </p:cNvPr>
            <p:cNvSpPr/>
            <p:nvPr/>
          </p:nvSpPr>
          <p:spPr>
            <a:xfrm>
              <a:off x="2279925" y="3929528"/>
              <a:ext cx="711520" cy="71152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2" name="Rectangle 61">
              <a:extLst>
                <a:ext uri="{FF2B5EF4-FFF2-40B4-BE49-F238E27FC236}">
                  <a16:creationId xmlns:a16="http://schemas.microsoft.com/office/drawing/2014/main" id="{E547F00C-EBC6-D547-8583-6B2E2A356C52}"/>
                </a:ext>
              </a:extLst>
            </p:cNvPr>
            <p:cNvSpPr/>
            <p:nvPr/>
          </p:nvSpPr>
          <p:spPr>
            <a:xfrm>
              <a:off x="2991446" y="3934536"/>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3" name="Rectangle 62">
              <a:extLst>
                <a:ext uri="{FF2B5EF4-FFF2-40B4-BE49-F238E27FC236}">
                  <a16:creationId xmlns:a16="http://schemas.microsoft.com/office/drawing/2014/main" id="{04C445A4-A743-044B-9A03-A2F9461E95A6}"/>
                </a:ext>
              </a:extLst>
            </p:cNvPr>
            <p:cNvSpPr/>
            <p:nvPr/>
          </p:nvSpPr>
          <p:spPr>
            <a:xfrm>
              <a:off x="1568407" y="46410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4" name="Rectangle 63">
              <a:extLst>
                <a:ext uri="{FF2B5EF4-FFF2-40B4-BE49-F238E27FC236}">
                  <a16:creationId xmlns:a16="http://schemas.microsoft.com/office/drawing/2014/main" id="{7656D167-A038-9C4F-AE8A-A913957A1107}"/>
                </a:ext>
              </a:extLst>
            </p:cNvPr>
            <p:cNvSpPr/>
            <p:nvPr/>
          </p:nvSpPr>
          <p:spPr>
            <a:xfrm>
              <a:off x="2279927"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65" name="Rectangle 64">
              <a:extLst>
                <a:ext uri="{FF2B5EF4-FFF2-40B4-BE49-F238E27FC236}">
                  <a16:creationId xmlns:a16="http://schemas.microsoft.com/office/drawing/2014/main" id="{CE433B3E-26B9-8744-AA7D-6236360180C7}"/>
                </a:ext>
              </a:extLst>
            </p:cNvPr>
            <p:cNvSpPr/>
            <p:nvPr/>
          </p:nvSpPr>
          <p:spPr>
            <a:xfrm>
              <a:off x="2991446" y="464106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nvGrpSpPr>
            <p:cNvPr id="66" name="Group 65">
              <a:extLst>
                <a:ext uri="{FF2B5EF4-FFF2-40B4-BE49-F238E27FC236}">
                  <a16:creationId xmlns:a16="http://schemas.microsoft.com/office/drawing/2014/main" id="{AF6CCDDA-8C33-B249-84CB-8F1D7A802A29}"/>
                </a:ext>
              </a:extLst>
            </p:cNvPr>
            <p:cNvGrpSpPr/>
            <p:nvPr/>
          </p:nvGrpSpPr>
          <p:grpSpPr>
            <a:xfrm>
              <a:off x="1568407" y="5352587"/>
              <a:ext cx="2134560" cy="711530"/>
              <a:chOff x="2038524" y="5114313"/>
              <a:chExt cx="1233183" cy="411067"/>
            </a:xfrm>
            <a:grpFill/>
          </p:grpSpPr>
          <p:sp>
            <p:nvSpPr>
              <p:cNvPr id="91" name="Rectangle 90">
                <a:extLst>
                  <a:ext uri="{FF2B5EF4-FFF2-40B4-BE49-F238E27FC236}">
                    <a16:creationId xmlns:a16="http://schemas.microsoft.com/office/drawing/2014/main" id="{10BEE30D-4D31-604F-A0FE-EDDD5BD111E0}"/>
                  </a:ext>
                </a:extLst>
              </p:cNvPr>
              <p:cNvSpPr/>
              <p:nvPr/>
            </p:nvSpPr>
            <p:spPr>
              <a:xfrm>
                <a:off x="2038524" y="511431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2" name="Rectangle 91">
                <a:extLst>
                  <a:ext uri="{FF2B5EF4-FFF2-40B4-BE49-F238E27FC236}">
                    <a16:creationId xmlns:a16="http://schemas.microsoft.com/office/drawing/2014/main" id="{DEA53E57-C634-6B41-9459-1D9401C13D80}"/>
                  </a:ext>
                </a:extLst>
              </p:cNvPr>
              <p:cNvSpPr/>
              <p:nvPr/>
            </p:nvSpPr>
            <p:spPr>
              <a:xfrm>
                <a:off x="2449585" y="5114313"/>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sp>
            <p:nvSpPr>
              <p:cNvPr id="93" name="Rectangle 92">
                <a:extLst>
                  <a:ext uri="{FF2B5EF4-FFF2-40B4-BE49-F238E27FC236}">
                    <a16:creationId xmlns:a16="http://schemas.microsoft.com/office/drawing/2014/main" id="{82389E52-0BB5-CC41-9D9A-0CEB52B2F0F3}"/>
                  </a:ext>
                </a:extLst>
              </p:cNvPr>
              <p:cNvSpPr/>
              <p:nvPr/>
            </p:nvSpPr>
            <p:spPr>
              <a:xfrm>
                <a:off x="2860646" y="5114319"/>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baseline="-25000" dirty="0">
                  <a:solidFill>
                    <a:sysClr val="windowText" lastClr="000000"/>
                  </a:solidFill>
                </a:endParaRPr>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553D60-BDB5-1A42-9567-BA988EB71B7A}"/>
                  </a:ext>
                </a:extLst>
              </p:cNvPr>
              <p:cNvSpPr/>
              <p:nvPr/>
            </p:nvSpPr>
            <p:spPr>
              <a:xfrm>
                <a:off x="7333652" y="3391375"/>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EC553D60-BDB5-1A42-9567-BA988EB71B7A}"/>
                  </a:ext>
                </a:extLst>
              </p:cNvPr>
              <p:cNvSpPr>
                <a:spLocks noRot="1" noChangeAspect="1" noMove="1" noResize="1" noEditPoints="1" noAdjustHandles="1" noChangeArrowheads="1" noChangeShapeType="1" noTextEdit="1"/>
              </p:cNvSpPr>
              <p:nvPr/>
            </p:nvSpPr>
            <p:spPr>
              <a:xfrm>
                <a:off x="7333652" y="3391375"/>
                <a:ext cx="604653" cy="58477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A8FC66A-A166-0444-AF1C-19BF8EF867B6}"/>
                  </a:ext>
                </a:extLst>
              </p:cNvPr>
              <p:cNvSpPr/>
              <p:nvPr/>
            </p:nvSpPr>
            <p:spPr>
              <a:xfrm>
                <a:off x="4800600" y="3415493"/>
                <a:ext cx="4972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94" name="Rectangle 93">
                <a:extLst>
                  <a:ext uri="{FF2B5EF4-FFF2-40B4-BE49-F238E27FC236}">
                    <a16:creationId xmlns:a16="http://schemas.microsoft.com/office/drawing/2014/main" id="{3A8FC66A-A166-0444-AF1C-19BF8EF867B6}"/>
                  </a:ext>
                </a:extLst>
              </p:cNvPr>
              <p:cNvSpPr>
                <a:spLocks noRot="1" noChangeAspect="1" noMove="1" noResize="1" noEditPoints="1" noAdjustHandles="1" noChangeArrowheads="1" noChangeShapeType="1" noTextEdit="1"/>
              </p:cNvSpPr>
              <p:nvPr/>
            </p:nvSpPr>
            <p:spPr>
              <a:xfrm>
                <a:off x="4800600" y="3415493"/>
                <a:ext cx="497252" cy="584775"/>
              </a:xfrm>
              <a:prstGeom prst="rect">
                <a:avLst/>
              </a:prstGeom>
              <a:blipFill>
                <a:blip r:embed="rId35"/>
                <a:stretch>
                  <a:fillRect/>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444D1C37-7966-A74A-8E0B-2AB41BAF2A6F}"/>
              </a:ext>
            </a:extLst>
          </p:cNvPr>
          <p:cNvSpPr txBox="1"/>
          <p:nvPr/>
        </p:nvSpPr>
        <p:spPr>
          <a:xfrm>
            <a:off x="152400" y="6553200"/>
            <a:ext cx="2941831" cy="276999"/>
          </a:xfrm>
          <a:prstGeom prst="rect">
            <a:avLst/>
          </a:prstGeom>
          <a:noFill/>
        </p:spPr>
        <p:txBody>
          <a:bodyPr wrap="none" rtlCol="0">
            <a:spAutoFit/>
          </a:bodyPr>
          <a:lstStyle/>
          <a:p>
            <a:r>
              <a:rPr lang="en-US" sz="1200" b="0" dirty="0"/>
              <a:t>Adapted from </a:t>
            </a:r>
            <a:r>
              <a:rPr lang="en-US" sz="1200" b="0" dirty="0">
                <a:hlinkClick r:id="rId36"/>
              </a:rPr>
              <a:t>D. </a:t>
            </a:r>
            <a:r>
              <a:rPr lang="en-US" sz="1200" b="0" dirty="0" err="1">
                <a:hlinkClick r:id="rId36"/>
              </a:rPr>
              <a:t>Fouhey</a:t>
            </a:r>
            <a:r>
              <a:rPr lang="en-US" sz="1200" b="0" dirty="0">
                <a:hlinkClick r:id="rId36"/>
              </a:rPr>
              <a:t> and J. Johnson</a:t>
            </a:r>
            <a:endParaRPr lang="en-US" sz="1200" b="0" dirty="0"/>
          </a:p>
        </p:txBody>
      </p:sp>
      <p:grpSp>
        <p:nvGrpSpPr>
          <p:cNvPr id="97" name="Group 96">
            <a:extLst>
              <a:ext uri="{FF2B5EF4-FFF2-40B4-BE49-F238E27FC236}">
                <a16:creationId xmlns:a16="http://schemas.microsoft.com/office/drawing/2014/main" id="{F5790BBD-7700-6141-938A-4A2BCC9B9257}"/>
              </a:ext>
            </a:extLst>
          </p:cNvPr>
          <p:cNvGrpSpPr/>
          <p:nvPr/>
        </p:nvGrpSpPr>
        <p:grpSpPr>
          <a:xfrm>
            <a:off x="5562600" y="2975050"/>
            <a:ext cx="1543232" cy="1515512"/>
            <a:chOff x="1568407" y="3936760"/>
            <a:chExt cx="2134562" cy="2096220"/>
          </a:xfrm>
          <a:solidFill>
            <a:srgbClr val="F4D6B4"/>
          </a:solidFill>
        </p:grpSpPr>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B7D3BC35-B8B3-0746-96B5-314575971A16}"/>
                    </a:ext>
                  </a:extLst>
                </p:cNvPr>
                <p:cNvSpPr/>
                <p:nvPr/>
              </p:nvSpPr>
              <p:spPr>
                <a:xfrm>
                  <a:off x="1568409" y="3936762"/>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98" name="Rectangle 97">
                  <a:extLst>
                    <a:ext uri="{FF2B5EF4-FFF2-40B4-BE49-F238E27FC236}">
                      <a16:creationId xmlns:a16="http://schemas.microsoft.com/office/drawing/2014/main" id="{B7D3BC35-B8B3-0746-96B5-314575971A16}"/>
                    </a:ext>
                  </a:extLst>
                </p:cNvPr>
                <p:cNvSpPr>
                  <a:spLocks noRot="1" noChangeAspect="1" noMove="1" noResize="1" noEditPoints="1" noAdjustHandles="1" noChangeArrowheads="1" noChangeShapeType="1" noTextEdit="1"/>
                </p:cNvSpPr>
                <p:nvPr/>
              </p:nvSpPr>
              <p:spPr>
                <a:xfrm>
                  <a:off x="1568409" y="3936762"/>
                  <a:ext cx="711520" cy="711520"/>
                </a:xfrm>
                <a:prstGeom prst="rect">
                  <a:avLst/>
                </a:prstGeom>
                <a:blipFill>
                  <a:blip r:embed="rId37"/>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0CF3131F-3E20-7546-9621-5D006F24A9FF}"/>
                    </a:ext>
                  </a:extLst>
                </p:cNvPr>
                <p:cNvSpPr/>
                <p:nvPr/>
              </p:nvSpPr>
              <p:spPr>
                <a:xfrm>
                  <a:off x="227992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99" name="Rectangle 98">
                  <a:extLst>
                    <a:ext uri="{FF2B5EF4-FFF2-40B4-BE49-F238E27FC236}">
                      <a16:creationId xmlns:a16="http://schemas.microsoft.com/office/drawing/2014/main" id="{0CF3131F-3E20-7546-9621-5D006F24A9FF}"/>
                    </a:ext>
                  </a:extLst>
                </p:cNvPr>
                <p:cNvSpPr>
                  <a:spLocks noRot="1" noChangeAspect="1" noMove="1" noResize="1" noEditPoints="1" noAdjustHandles="1" noChangeArrowheads="1" noChangeShapeType="1" noTextEdit="1"/>
                </p:cNvSpPr>
                <p:nvPr/>
              </p:nvSpPr>
              <p:spPr>
                <a:xfrm>
                  <a:off x="2279929" y="3936760"/>
                  <a:ext cx="711520" cy="711520"/>
                </a:xfrm>
                <a:prstGeom prst="rect">
                  <a:avLst/>
                </a:prstGeom>
                <a:blipFill>
                  <a:blip r:embed="rId3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DFF97C31-F8EC-534A-B248-061509F6B7BE}"/>
                    </a:ext>
                  </a:extLst>
                </p:cNvPr>
                <p:cNvSpPr/>
                <p:nvPr/>
              </p:nvSpPr>
              <p:spPr>
                <a:xfrm>
                  <a:off x="2991449" y="393676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1</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0" name="Rectangle 99">
                  <a:extLst>
                    <a:ext uri="{FF2B5EF4-FFF2-40B4-BE49-F238E27FC236}">
                      <a16:creationId xmlns:a16="http://schemas.microsoft.com/office/drawing/2014/main" id="{DFF97C31-F8EC-534A-B248-061509F6B7BE}"/>
                    </a:ext>
                  </a:extLst>
                </p:cNvPr>
                <p:cNvSpPr>
                  <a:spLocks noRot="1" noChangeAspect="1" noMove="1" noResize="1" noEditPoints="1" noAdjustHandles="1" noChangeArrowheads="1" noChangeShapeType="1" noTextEdit="1"/>
                </p:cNvSpPr>
                <p:nvPr/>
              </p:nvSpPr>
              <p:spPr>
                <a:xfrm>
                  <a:off x="2991449" y="3936760"/>
                  <a:ext cx="711520" cy="711520"/>
                </a:xfrm>
                <a:prstGeom prst="rect">
                  <a:avLst/>
                </a:prstGeom>
                <a:blipFill>
                  <a:blip r:embed="rId39"/>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6239C55D-9EA2-1F45-BCA7-BC8EAA3E5137}"/>
                    </a:ext>
                  </a:extLst>
                </p:cNvPr>
                <p:cNvSpPr/>
                <p:nvPr/>
              </p:nvSpPr>
              <p:spPr>
                <a:xfrm>
                  <a:off x="1568407" y="4632111"/>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2</m:t>
                        </m:r>
                        <m:r>
                          <a:rPr lang="en-US" sz="1200" b="0" i="1" baseline="-25000" dirty="0">
                            <a:solidFill>
                              <a:sysClr val="windowText" lastClr="000000"/>
                            </a:solidFill>
                            <a:latin typeface="Cambria Math" panose="02040503050406030204" pitchFamily="18" charset="0"/>
                          </a:rPr>
                          <m:t>1</m:t>
                        </m:r>
                      </m:oMath>
                    </m:oMathPara>
                  </a14:m>
                  <a:endParaRPr lang="en-US" sz="1200" b="0" baseline="-25000" dirty="0">
                    <a:solidFill>
                      <a:sysClr val="windowText" lastClr="000000"/>
                    </a:solidFill>
                  </a:endParaRPr>
                </a:p>
              </p:txBody>
            </p:sp>
          </mc:Choice>
          <mc:Fallback xmlns="">
            <p:sp>
              <p:nvSpPr>
                <p:cNvPr id="101" name="Rectangle 100">
                  <a:extLst>
                    <a:ext uri="{FF2B5EF4-FFF2-40B4-BE49-F238E27FC236}">
                      <a16:creationId xmlns:a16="http://schemas.microsoft.com/office/drawing/2014/main" id="{6239C55D-9EA2-1F45-BCA7-BC8EAA3E5137}"/>
                    </a:ext>
                  </a:extLst>
                </p:cNvPr>
                <p:cNvSpPr>
                  <a:spLocks noRot="1" noChangeAspect="1" noMove="1" noResize="1" noEditPoints="1" noAdjustHandles="1" noChangeArrowheads="1" noChangeShapeType="1" noTextEdit="1"/>
                </p:cNvSpPr>
                <p:nvPr/>
              </p:nvSpPr>
              <p:spPr>
                <a:xfrm>
                  <a:off x="1568407" y="4632111"/>
                  <a:ext cx="711520" cy="711520"/>
                </a:xfrm>
                <a:prstGeom prst="rect">
                  <a:avLst/>
                </a:prstGeom>
                <a:blipFill>
                  <a:blip r:embed="rId40"/>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7EF5D4F5-52FE-344C-92DA-18C0F46BF3FA}"/>
                    </a:ext>
                  </a:extLst>
                </p:cNvPr>
                <p:cNvSpPr/>
                <p:nvPr/>
              </p:nvSpPr>
              <p:spPr>
                <a:xfrm>
                  <a:off x="227992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2</m:t>
                        </m:r>
                      </m:oMath>
                    </m:oMathPara>
                  </a14:m>
                  <a:endParaRPr lang="en-US" sz="1200" b="0" baseline="-25000" dirty="0">
                    <a:solidFill>
                      <a:sysClr val="windowText" lastClr="000000"/>
                    </a:solidFill>
                  </a:endParaRPr>
                </a:p>
              </p:txBody>
            </p:sp>
          </mc:Choice>
          <mc:Fallback xmlns="">
            <p:sp>
              <p:nvSpPr>
                <p:cNvPr id="102" name="Rectangle 101">
                  <a:extLst>
                    <a:ext uri="{FF2B5EF4-FFF2-40B4-BE49-F238E27FC236}">
                      <a16:creationId xmlns:a16="http://schemas.microsoft.com/office/drawing/2014/main" id="{7EF5D4F5-52FE-344C-92DA-18C0F46BF3FA}"/>
                    </a:ext>
                  </a:extLst>
                </p:cNvPr>
                <p:cNvSpPr>
                  <a:spLocks noRot="1" noChangeAspect="1" noMove="1" noResize="1" noEditPoints="1" noAdjustHandles="1" noChangeArrowheads="1" noChangeShapeType="1" noTextEdit="1"/>
                </p:cNvSpPr>
                <p:nvPr/>
              </p:nvSpPr>
              <p:spPr>
                <a:xfrm>
                  <a:off x="2279927" y="4632110"/>
                  <a:ext cx="711520" cy="711520"/>
                </a:xfrm>
                <a:prstGeom prst="rect">
                  <a:avLst/>
                </a:prstGeom>
                <a:blipFill>
                  <a:blip r:embed="rId41"/>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4EEA0166-9647-3F46-B6F5-706339C19EB4}"/>
                    </a:ext>
                  </a:extLst>
                </p:cNvPr>
                <p:cNvSpPr/>
                <p:nvPr/>
              </p:nvSpPr>
              <p:spPr>
                <a:xfrm>
                  <a:off x="2991447" y="4632110"/>
                  <a:ext cx="711520" cy="711520"/>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a:solidFill>
                              <a:sysClr val="windowText" lastClr="000000"/>
                            </a:solidFill>
                            <a:latin typeface="Cambria Math" panose="02040503050406030204" pitchFamily="18" charset="0"/>
                          </a:rPr>
                          <m:t>2</m:t>
                        </m:r>
                        <m:r>
                          <a:rPr lang="en-US" sz="1200" b="0" i="1" baseline="-25000" dirty="0" smtClean="0">
                            <a:solidFill>
                              <a:sysClr val="windowText" lastClr="000000"/>
                            </a:solidFill>
                            <a:latin typeface="Cambria Math" panose="02040503050406030204" pitchFamily="18" charset="0"/>
                          </a:rPr>
                          <m:t>3</m:t>
                        </m:r>
                      </m:oMath>
                    </m:oMathPara>
                  </a14:m>
                  <a:endParaRPr lang="en-US" sz="1200" b="0" baseline="-25000" dirty="0">
                    <a:solidFill>
                      <a:sysClr val="windowText" lastClr="000000"/>
                    </a:solidFill>
                  </a:endParaRPr>
                </a:p>
              </p:txBody>
            </p:sp>
          </mc:Choice>
          <mc:Fallback xmlns="">
            <p:sp>
              <p:nvSpPr>
                <p:cNvPr id="103" name="Rectangle 102">
                  <a:extLst>
                    <a:ext uri="{FF2B5EF4-FFF2-40B4-BE49-F238E27FC236}">
                      <a16:creationId xmlns:a16="http://schemas.microsoft.com/office/drawing/2014/main" id="{4EEA0166-9647-3F46-B6F5-706339C19EB4}"/>
                    </a:ext>
                  </a:extLst>
                </p:cNvPr>
                <p:cNvSpPr>
                  <a:spLocks noRot="1" noChangeAspect="1" noMove="1" noResize="1" noEditPoints="1" noAdjustHandles="1" noChangeArrowheads="1" noChangeShapeType="1" noTextEdit="1"/>
                </p:cNvSpPr>
                <p:nvPr/>
              </p:nvSpPr>
              <p:spPr>
                <a:xfrm>
                  <a:off x="2991447" y="4632110"/>
                  <a:ext cx="711520" cy="711520"/>
                </a:xfrm>
                <a:prstGeom prst="rect">
                  <a:avLst/>
                </a:prstGeom>
                <a:blipFill>
                  <a:blip r:embed="rId42"/>
                  <a:stretch>
                    <a:fillRect/>
                  </a:stretch>
                </a:blipFill>
                <a:ln w="57150">
                  <a:solidFill>
                    <a:srgbClr val="FF0000"/>
                  </a:solidFill>
                </a:ln>
              </p:spPr>
              <p:txBody>
                <a:bodyPr/>
                <a:lstStyle/>
                <a:p>
                  <a:r>
                    <a:rPr lang="en-US">
                      <a:noFill/>
                    </a:rPr>
                    <a:t> </a:t>
                  </a:r>
                </a:p>
              </p:txBody>
            </p:sp>
          </mc:Fallback>
        </mc:AlternateContent>
        <p:grpSp>
          <p:nvGrpSpPr>
            <p:cNvPr id="104" name="Group 103">
              <a:extLst>
                <a:ext uri="{FF2B5EF4-FFF2-40B4-BE49-F238E27FC236}">
                  <a16:creationId xmlns:a16="http://schemas.microsoft.com/office/drawing/2014/main" id="{42B30DB9-851A-AD48-8EEF-18FE1623B673}"/>
                </a:ext>
              </a:extLst>
            </p:cNvPr>
            <p:cNvGrpSpPr/>
            <p:nvPr/>
          </p:nvGrpSpPr>
          <p:grpSpPr>
            <a:xfrm>
              <a:off x="1568407" y="5321458"/>
              <a:ext cx="2134560" cy="711522"/>
              <a:chOff x="2038524" y="5096324"/>
              <a:chExt cx="1233183" cy="411062"/>
            </a:xfrm>
            <a:grpFill/>
          </p:grpSpPr>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030C8164-3A3D-DF42-BCED-62518E191DA4}"/>
                      </a:ext>
                    </a:extLst>
                  </p:cNvPr>
                  <p:cNvSpPr/>
                  <p:nvPr/>
                </p:nvSpPr>
                <p:spPr>
                  <a:xfrm>
                    <a:off x="2038524" y="5096325"/>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31</m:t>
                          </m:r>
                        </m:oMath>
                      </m:oMathPara>
                    </a14:m>
                    <a:endParaRPr lang="en-US" sz="1200" b="0" baseline="-25000" dirty="0">
                      <a:solidFill>
                        <a:sysClr val="windowText" lastClr="000000"/>
                      </a:solidFill>
                    </a:endParaRPr>
                  </a:p>
                </p:txBody>
              </p:sp>
            </mc:Choice>
            <mc:Fallback xmlns="">
              <p:sp>
                <p:nvSpPr>
                  <p:cNvPr id="105" name="Rectangle 104">
                    <a:extLst>
                      <a:ext uri="{FF2B5EF4-FFF2-40B4-BE49-F238E27FC236}">
                        <a16:creationId xmlns:a16="http://schemas.microsoft.com/office/drawing/2014/main" id="{030C8164-3A3D-DF42-BCED-62518E191DA4}"/>
                      </a:ext>
                    </a:extLst>
                  </p:cNvPr>
                  <p:cNvSpPr>
                    <a:spLocks noRot="1" noChangeAspect="1" noMove="1" noResize="1" noEditPoints="1" noAdjustHandles="1" noChangeArrowheads="1" noChangeShapeType="1" noTextEdit="1"/>
                  </p:cNvSpPr>
                  <p:nvPr/>
                </p:nvSpPr>
                <p:spPr>
                  <a:xfrm>
                    <a:off x="2038524" y="5096325"/>
                    <a:ext cx="411061" cy="411061"/>
                  </a:xfrm>
                  <a:prstGeom prst="rect">
                    <a:avLst/>
                  </a:prstGeom>
                  <a:blipFill>
                    <a:blip r:embed="rId43"/>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A474BA6F-7B77-9549-9CAB-EAD0CB1E4C97}"/>
                      </a:ext>
                    </a:extLst>
                  </p:cNvPr>
                  <p:cNvSpPr/>
                  <p:nvPr/>
                </p:nvSpPr>
                <p:spPr>
                  <a:xfrm>
                    <a:off x="2449585"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32</m:t>
                          </m:r>
                        </m:oMath>
                      </m:oMathPara>
                    </a14:m>
                    <a:endParaRPr lang="en-US" sz="1200" b="0" baseline="-25000" dirty="0">
                      <a:solidFill>
                        <a:sysClr val="windowText" lastClr="000000"/>
                      </a:solidFill>
                    </a:endParaRPr>
                  </a:p>
                </p:txBody>
              </p:sp>
            </mc:Choice>
            <mc:Fallback xmlns="">
              <p:sp>
                <p:nvSpPr>
                  <p:cNvPr id="106" name="Rectangle 105">
                    <a:extLst>
                      <a:ext uri="{FF2B5EF4-FFF2-40B4-BE49-F238E27FC236}">
                        <a16:creationId xmlns:a16="http://schemas.microsoft.com/office/drawing/2014/main" id="{A474BA6F-7B77-9549-9CAB-EAD0CB1E4C97}"/>
                      </a:ext>
                    </a:extLst>
                  </p:cNvPr>
                  <p:cNvSpPr>
                    <a:spLocks noRot="1" noChangeAspect="1" noMove="1" noResize="1" noEditPoints="1" noAdjustHandles="1" noChangeArrowheads="1" noChangeShapeType="1" noTextEdit="1"/>
                  </p:cNvSpPr>
                  <p:nvPr/>
                </p:nvSpPr>
                <p:spPr>
                  <a:xfrm>
                    <a:off x="2449585" y="5096324"/>
                    <a:ext cx="411061" cy="411061"/>
                  </a:xfrm>
                  <a:prstGeom prst="rect">
                    <a:avLst/>
                  </a:prstGeom>
                  <a:blipFill>
                    <a:blip r:embed="rId4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4AB93990-0E26-3C47-9717-CF9F86AAA70B}"/>
                      </a:ext>
                    </a:extLst>
                  </p:cNvPr>
                  <p:cNvSpPr/>
                  <p:nvPr/>
                </p:nvSpPr>
                <p:spPr>
                  <a:xfrm>
                    <a:off x="2860646" y="5096324"/>
                    <a:ext cx="411061" cy="411061"/>
                  </a:xfrm>
                  <a:prstGeom prst="rect">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ysClr val="windowText" lastClr="000000"/>
                              </a:solidFill>
                              <a:latin typeface="Cambria Math" panose="02040503050406030204" pitchFamily="18" charset="0"/>
                            </a:rPr>
                            <m:t>𝑤</m:t>
                          </m:r>
                          <m:r>
                            <a:rPr lang="en-US" sz="1200" b="0" i="1" baseline="-25000" dirty="0" smtClean="0">
                              <a:solidFill>
                                <a:sysClr val="windowText" lastClr="000000"/>
                              </a:solidFill>
                              <a:latin typeface="Cambria Math" panose="02040503050406030204" pitchFamily="18" charset="0"/>
                            </a:rPr>
                            <m:t>33</m:t>
                          </m:r>
                        </m:oMath>
                      </m:oMathPara>
                    </a14:m>
                    <a:endParaRPr lang="en-US" sz="1200" b="0" baseline="-25000" dirty="0">
                      <a:solidFill>
                        <a:sysClr val="windowText" lastClr="000000"/>
                      </a:solidFill>
                    </a:endParaRPr>
                  </a:p>
                </p:txBody>
              </p:sp>
            </mc:Choice>
            <mc:Fallback xmlns="">
              <p:sp>
                <p:nvSpPr>
                  <p:cNvPr id="107" name="Rectangle 106">
                    <a:extLst>
                      <a:ext uri="{FF2B5EF4-FFF2-40B4-BE49-F238E27FC236}">
                        <a16:creationId xmlns:a16="http://schemas.microsoft.com/office/drawing/2014/main" id="{4AB93990-0E26-3C47-9717-CF9F86AAA70B}"/>
                      </a:ext>
                    </a:extLst>
                  </p:cNvPr>
                  <p:cNvSpPr>
                    <a:spLocks noRot="1" noChangeAspect="1" noMove="1" noResize="1" noEditPoints="1" noAdjustHandles="1" noChangeArrowheads="1" noChangeShapeType="1" noTextEdit="1"/>
                  </p:cNvSpPr>
                  <p:nvPr/>
                </p:nvSpPr>
                <p:spPr>
                  <a:xfrm>
                    <a:off x="2860646" y="5096324"/>
                    <a:ext cx="411061" cy="411061"/>
                  </a:xfrm>
                  <a:prstGeom prst="rect">
                    <a:avLst/>
                  </a:prstGeom>
                  <a:blipFill>
                    <a:blip r:embed="rId45"/>
                    <a:stretch>
                      <a:fillRect/>
                    </a:stretch>
                  </a:blipFill>
                  <a:ln w="57150">
                    <a:solidFill>
                      <a:srgbClr val="FF0000"/>
                    </a:solidFill>
                  </a:ln>
                </p:spPr>
                <p:txBody>
                  <a:bodyPr/>
                  <a:lstStyle/>
                  <a:p>
                    <a:r>
                      <a:rPr lang="en-US">
                        <a:noFill/>
                      </a:rPr>
                      <a:t> </a:t>
                    </a:r>
                  </a:p>
                </p:txBody>
              </p:sp>
            </mc:Fallback>
          </mc:AlternateContent>
        </p:grpSp>
      </p:grpSp>
    </p:spTree>
    <p:extLst>
      <p:ext uri="{BB962C8B-B14F-4D97-AF65-F5344CB8AC3E}">
        <p14:creationId xmlns:p14="http://schemas.microsoft.com/office/powerpoint/2010/main" val="3415766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9F7B397-A5B4-1B46-A645-FCA806706AD0}"/>
              </a:ext>
            </a:extLst>
          </p:cNvPr>
          <p:cNvSpPr>
            <a:spLocks noGrp="1"/>
          </p:cNvSpPr>
          <p:nvPr>
            <p:ph idx="1"/>
          </p:nvPr>
        </p:nvSpPr>
        <p:spPr>
          <a:xfrm>
            <a:off x="1828800" y="914400"/>
            <a:ext cx="8229600" cy="5257800"/>
          </a:xfrm>
        </p:spPr>
        <p:txBody>
          <a:bodyPr/>
          <a:lstStyle/>
          <a:p>
            <a:pPr marL="457200" indent="-457200">
              <a:buFont typeface="Arial" panose="020B0604020202020204" pitchFamily="34" charset="0"/>
              <a:buChar char="•"/>
            </a:pPr>
            <a:r>
              <a:rPr lang="en-US" sz="2400" dirty="0"/>
              <a:t>Propose “cardinality” as a new factor in network design, apart from depth and width</a:t>
            </a:r>
          </a:p>
          <a:p>
            <a:pPr marL="457200" indent="-457200">
              <a:buFont typeface="Arial" panose="020B0604020202020204" pitchFamily="34" charset="0"/>
              <a:buChar char="•"/>
            </a:pPr>
            <a:r>
              <a:rPr lang="en-US" sz="2400" dirty="0"/>
              <a:t>Claim that increasing cardinality is a better way to increase capacity than increasing depth or width</a:t>
            </a:r>
          </a:p>
        </p:txBody>
      </p:sp>
      <p:sp>
        <p:nvSpPr>
          <p:cNvPr id="2" name="Title 1">
            <a:extLst>
              <a:ext uri="{FF2B5EF4-FFF2-40B4-BE49-F238E27FC236}">
                <a16:creationId xmlns:a16="http://schemas.microsoft.com/office/drawing/2014/main" id="{6617077F-71CE-EC43-BF92-75BC4D117A3F}"/>
              </a:ext>
            </a:extLst>
          </p:cNvPr>
          <p:cNvSpPr>
            <a:spLocks noGrp="1"/>
          </p:cNvSpPr>
          <p:nvPr>
            <p:ph type="title"/>
          </p:nvPr>
        </p:nvSpPr>
        <p:spPr/>
        <p:txBody>
          <a:bodyPr/>
          <a:lstStyle/>
          <a:p>
            <a:r>
              <a:rPr lang="en-US" dirty="0"/>
              <a:t>Beyond </a:t>
            </a:r>
            <a:r>
              <a:rPr lang="en-US" dirty="0" err="1"/>
              <a:t>ResNet</a:t>
            </a:r>
            <a:r>
              <a:rPr lang="en-US" dirty="0"/>
              <a:t>: </a:t>
            </a:r>
            <a:r>
              <a:rPr lang="en-US" dirty="0" err="1"/>
              <a:t>ResNeXt</a:t>
            </a:r>
            <a:endParaRPr lang="en-US" dirty="0"/>
          </a:p>
        </p:txBody>
      </p:sp>
      <p:pic>
        <p:nvPicPr>
          <p:cNvPr id="6" name="Picture 5">
            <a:extLst>
              <a:ext uri="{FF2B5EF4-FFF2-40B4-BE49-F238E27FC236}">
                <a16:creationId xmlns:a16="http://schemas.microsoft.com/office/drawing/2014/main" id="{B257C49D-9FC1-154B-A253-FC6ADA3A3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3204866"/>
            <a:ext cx="6629400" cy="2994724"/>
          </a:xfrm>
          <a:prstGeom prst="rect">
            <a:avLst/>
          </a:prstGeom>
        </p:spPr>
      </p:pic>
      <p:sp>
        <p:nvSpPr>
          <p:cNvPr id="7" name="TextBox 6">
            <a:extLst>
              <a:ext uri="{FF2B5EF4-FFF2-40B4-BE49-F238E27FC236}">
                <a16:creationId xmlns:a16="http://schemas.microsoft.com/office/drawing/2014/main" id="{76435A27-E67F-3740-B915-C5F81684DD93}"/>
              </a:ext>
            </a:extLst>
          </p:cNvPr>
          <p:cNvSpPr txBox="1"/>
          <p:nvPr/>
        </p:nvSpPr>
        <p:spPr>
          <a:xfrm>
            <a:off x="3124201" y="2743201"/>
            <a:ext cx="954107" cy="369332"/>
          </a:xfrm>
          <a:prstGeom prst="rect">
            <a:avLst/>
          </a:prstGeom>
          <a:noFill/>
        </p:spPr>
        <p:txBody>
          <a:bodyPr wrap="none" rtlCol="0">
            <a:spAutoFit/>
          </a:bodyPr>
          <a:lstStyle/>
          <a:p>
            <a:r>
              <a:rPr lang="en-US" sz="1800" b="0" dirty="0" err="1">
                <a:solidFill>
                  <a:srgbClr val="9900CC"/>
                </a:solidFill>
              </a:rPr>
              <a:t>ResNet</a:t>
            </a:r>
            <a:endParaRPr lang="en-US" sz="1800" b="0" dirty="0">
              <a:solidFill>
                <a:srgbClr val="9900CC"/>
              </a:solidFill>
            </a:endParaRPr>
          </a:p>
        </p:txBody>
      </p:sp>
      <p:sp>
        <p:nvSpPr>
          <p:cNvPr id="8" name="TextBox 7">
            <a:extLst>
              <a:ext uri="{FF2B5EF4-FFF2-40B4-BE49-F238E27FC236}">
                <a16:creationId xmlns:a16="http://schemas.microsoft.com/office/drawing/2014/main" id="{F7BBC2E1-3610-F54D-A194-645E68C841DE}"/>
              </a:ext>
            </a:extLst>
          </p:cNvPr>
          <p:cNvSpPr txBox="1"/>
          <p:nvPr/>
        </p:nvSpPr>
        <p:spPr>
          <a:xfrm>
            <a:off x="5029201" y="2743200"/>
            <a:ext cx="3775393" cy="369332"/>
          </a:xfrm>
          <a:prstGeom prst="rect">
            <a:avLst/>
          </a:prstGeom>
          <a:noFill/>
        </p:spPr>
        <p:txBody>
          <a:bodyPr wrap="none" rtlCol="0">
            <a:spAutoFit/>
          </a:bodyPr>
          <a:lstStyle/>
          <a:p>
            <a:r>
              <a:rPr lang="en-US" sz="1800" b="0" dirty="0" err="1">
                <a:solidFill>
                  <a:srgbClr val="9900CC"/>
                </a:solidFill>
              </a:rPr>
              <a:t>ResNeXt</a:t>
            </a:r>
            <a:r>
              <a:rPr lang="en-US" sz="1800" b="0" dirty="0">
                <a:solidFill>
                  <a:srgbClr val="9900CC"/>
                </a:solidFill>
              </a:rPr>
              <a:t>, roughly same complexity</a:t>
            </a:r>
          </a:p>
        </p:txBody>
      </p:sp>
      <p:sp>
        <p:nvSpPr>
          <p:cNvPr id="9" name="Rectangle 8">
            <a:extLst>
              <a:ext uri="{FF2B5EF4-FFF2-40B4-BE49-F238E27FC236}">
                <a16:creationId xmlns:a16="http://schemas.microsoft.com/office/drawing/2014/main" id="{2659593A-0B41-5449-B458-C6B2029D1D73}"/>
              </a:ext>
            </a:extLst>
          </p:cNvPr>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S. </a:t>
            </a:r>
            <a:r>
              <a:rPr lang="en-US" sz="1800" b="0" dirty="0" err="1">
                <a:solidFill>
                  <a:srgbClr val="000000"/>
                </a:solidFill>
              </a:rPr>
              <a:t>Xie</a:t>
            </a:r>
            <a:r>
              <a:rPr lang="en-US" sz="1800" b="0" dirty="0">
                <a:solidFill>
                  <a:srgbClr val="000000"/>
                </a:solidFill>
              </a:rPr>
              <a:t>, R. </a:t>
            </a:r>
            <a:r>
              <a:rPr lang="en-US" sz="1800" b="0" dirty="0" err="1">
                <a:solidFill>
                  <a:srgbClr val="000000"/>
                </a:solidFill>
              </a:rPr>
              <a:t>Girshick</a:t>
            </a:r>
            <a:r>
              <a:rPr lang="en-US" sz="1800" b="0" dirty="0">
                <a:solidFill>
                  <a:srgbClr val="000000"/>
                </a:solidFill>
              </a:rPr>
              <a:t>, P. Dollar, Z. Tu, and K. He, </a:t>
            </a:r>
            <a:r>
              <a:rPr lang="en-US" sz="1800" b="0" dirty="0">
                <a:solidFill>
                  <a:srgbClr val="000000"/>
                </a:solidFill>
                <a:hlinkClick r:id="rId4"/>
              </a:rPr>
              <a:t>Aggregated Residual Transformations for Deep Neural Networks</a:t>
            </a:r>
            <a:r>
              <a:rPr lang="en-US" sz="1800" b="0" dirty="0">
                <a:solidFill>
                  <a:srgbClr val="000000"/>
                </a:solidFill>
              </a:rPr>
              <a:t>, CVPR 2017</a:t>
            </a:r>
          </a:p>
        </p:txBody>
      </p:sp>
    </p:spTree>
    <p:extLst>
      <p:ext uri="{BB962C8B-B14F-4D97-AF65-F5344CB8AC3E}">
        <p14:creationId xmlns:p14="http://schemas.microsoft.com/office/powerpoint/2010/main" val="2634700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077F-71CE-EC43-BF92-75BC4D117A3F}"/>
              </a:ext>
            </a:extLst>
          </p:cNvPr>
          <p:cNvSpPr>
            <a:spLocks noGrp="1"/>
          </p:cNvSpPr>
          <p:nvPr>
            <p:ph type="title"/>
          </p:nvPr>
        </p:nvSpPr>
        <p:spPr/>
        <p:txBody>
          <a:bodyPr/>
          <a:lstStyle/>
          <a:p>
            <a:r>
              <a:rPr lang="en-US" dirty="0"/>
              <a:t>Beyond </a:t>
            </a:r>
            <a:r>
              <a:rPr lang="en-US" dirty="0" err="1"/>
              <a:t>ResNet</a:t>
            </a:r>
            <a:r>
              <a:rPr lang="en-US" dirty="0"/>
              <a:t>: </a:t>
            </a:r>
            <a:r>
              <a:rPr lang="en-US" dirty="0" err="1"/>
              <a:t>ResNeXt</a:t>
            </a:r>
            <a:endParaRPr lang="en-US" dirty="0"/>
          </a:p>
        </p:txBody>
      </p:sp>
      <p:sp>
        <p:nvSpPr>
          <p:cNvPr id="9" name="Rectangle 8">
            <a:extLst>
              <a:ext uri="{FF2B5EF4-FFF2-40B4-BE49-F238E27FC236}">
                <a16:creationId xmlns:a16="http://schemas.microsoft.com/office/drawing/2014/main" id="{2659593A-0B41-5449-B458-C6B2029D1D73}"/>
              </a:ext>
            </a:extLst>
          </p:cNvPr>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S. </a:t>
            </a:r>
            <a:r>
              <a:rPr lang="en-US" sz="1800" b="0" dirty="0" err="1">
                <a:solidFill>
                  <a:srgbClr val="000000"/>
                </a:solidFill>
              </a:rPr>
              <a:t>Xie</a:t>
            </a:r>
            <a:r>
              <a:rPr lang="en-US" sz="1800" b="0" dirty="0">
                <a:solidFill>
                  <a:srgbClr val="000000"/>
                </a:solidFill>
              </a:rPr>
              <a:t>, R. </a:t>
            </a:r>
            <a:r>
              <a:rPr lang="en-US" sz="1800" b="0" dirty="0" err="1">
                <a:solidFill>
                  <a:srgbClr val="000000"/>
                </a:solidFill>
              </a:rPr>
              <a:t>Girshick</a:t>
            </a:r>
            <a:r>
              <a:rPr lang="en-US" sz="1800" b="0" dirty="0">
                <a:solidFill>
                  <a:srgbClr val="000000"/>
                </a:solidFill>
              </a:rPr>
              <a:t>, P. Dollar, Z. Tu, and K. He, </a:t>
            </a:r>
            <a:r>
              <a:rPr lang="en-US" sz="1800" b="0" dirty="0">
                <a:solidFill>
                  <a:srgbClr val="000000"/>
                </a:solidFill>
                <a:hlinkClick r:id="rId2"/>
              </a:rPr>
              <a:t>Aggregated Residual Transformations for Deep Neural Networks</a:t>
            </a:r>
            <a:r>
              <a:rPr lang="en-US" sz="1800" b="0" dirty="0">
                <a:solidFill>
                  <a:srgbClr val="000000"/>
                </a:solidFill>
              </a:rPr>
              <a:t>, </a:t>
            </a:r>
            <a:r>
              <a:rPr lang="en-US" sz="1800" b="0">
                <a:solidFill>
                  <a:srgbClr val="000000"/>
                </a:solidFill>
              </a:rPr>
              <a:t>CVPR 2017</a:t>
            </a:r>
            <a:endParaRPr lang="en-US" sz="1800" b="0" dirty="0">
              <a:solidFill>
                <a:srgbClr val="000000"/>
              </a:solidFill>
            </a:endParaRPr>
          </a:p>
        </p:txBody>
      </p:sp>
      <p:pic>
        <p:nvPicPr>
          <p:cNvPr id="5" name="Picture 4">
            <a:extLst>
              <a:ext uri="{FF2B5EF4-FFF2-40B4-BE49-F238E27FC236}">
                <a16:creationId xmlns:a16="http://schemas.microsoft.com/office/drawing/2014/main" id="{900614EC-2759-4145-A07C-ED4659B0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40" y="1066800"/>
            <a:ext cx="6207460" cy="4876800"/>
          </a:xfrm>
          <a:prstGeom prst="rect">
            <a:avLst/>
          </a:prstGeom>
        </p:spPr>
      </p:pic>
    </p:spTree>
    <p:extLst>
      <p:ext uri="{BB962C8B-B14F-4D97-AF65-F5344CB8AC3E}">
        <p14:creationId xmlns:p14="http://schemas.microsoft.com/office/powerpoint/2010/main" val="14580397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a:t>
            </a:r>
            <a:r>
              <a:rPr lang="en-US" dirty="0" err="1"/>
              <a:t>ResNet</a:t>
            </a:r>
            <a:r>
              <a:rPr lang="en-US" dirty="0"/>
              <a:t>: </a:t>
            </a:r>
            <a:r>
              <a:rPr lang="en-US" dirty="0" err="1"/>
              <a:t>DenseNets</a:t>
            </a:r>
            <a:endParaRPr lang="en-US" dirty="0"/>
          </a:p>
        </p:txBody>
      </p:sp>
      <p:pic>
        <p:nvPicPr>
          <p:cNvPr id="4" name="Picture 3" descr="Screen Shot 2018-04-12 at 9.57.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939862"/>
            <a:ext cx="5410200" cy="3860739"/>
          </a:xfrm>
          <a:prstGeom prst="rect">
            <a:avLst/>
          </a:prstGeom>
        </p:spPr>
      </p:pic>
      <p:pic>
        <p:nvPicPr>
          <p:cNvPr id="5" name="Picture 4" descr="Screen Shot 2018-04-12 at 9.59.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48200"/>
            <a:ext cx="9144000" cy="1392382"/>
          </a:xfrm>
          <a:prstGeom prst="rect">
            <a:avLst/>
          </a:prstGeom>
        </p:spPr>
      </p:pic>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4"/>
              </a:rPr>
              <a:t>Densely Connected Convolutional Networks</a:t>
            </a:r>
            <a:r>
              <a:rPr lang="en-US" sz="1800" b="0" dirty="0">
                <a:solidFill>
                  <a:srgbClr val="000000"/>
                </a:solidFill>
              </a:rPr>
              <a:t>, CVPR 2017 (Best Paper Award)</a:t>
            </a:r>
          </a:p>
        </p:txBody>
      </p:sp>
    </p:spTree>
    <p:extLst>
      <p:ext uri="{BB962C8B-B14F-4D97-AF65-F5344CB8AC3E}">
        <p14:creationId xmlns:p14="http://schemas.microsoft.com/office/powerpoint/2010/main" val="1834778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DenseNets</a:t>
            </a:r>
            <a:endParaRPr lang="en-US" dirty="0"/>
          </a:p>
        </p:txBody>
      </p:sp>
      <p:pic>
        <p:nvPicPr>
          <p:cNvPr id="5" name="Picture 4" descr="Screen Shot 2018-04-12 at 10.00.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32690"/>
            <a:ext cx="9144000" cy="4458511"/>
          </a:xfrm>
          <a:prstGeom prst="rect">
            <a:avLst/>
          </a:prstGeom>
        </p:spPr>
      </p:pic>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3"/>
              </a:rPr>
              <a:t>Densely Connected Convolutional Networks</a:t>
            </a:r>
            <a:r>
              <a:rPr lang="en-US" sz="1800" b="0" dirty="0">
                <a:solidFill>
                  <a:srgbClr val="000000"/>
                </a:solidFill>
              </a:rPr>
              <a:t>, CVPR 2017 (Best Paper Award)</a:t>
            </a:r>
          </a:p>
        </p:txBody>
      </p:sp>
    </p:spTree>
    <p:extLst>
      <p:ext uri="{BB962C8B-B14F-4D97-AF65-F5344CB8AC3E}">
        <p14:creationId xmlns:p14="http://schemas.microsoft.com/office/powerpoint/2010/main" val="37620929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DenseNets</a:t>
            </a:r>
            <a:endParaRPr lang="en-US" dirty="0"/>
          </a:p>
        </p:txBody>
      </p:sp>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2"/>
              </a:rPr>
              <a:t>Densely Connected Convolutional Networks</a:t>
            </a:r>
            <a:r>
              <a:rPr lang="en-US" sz="1800" b="0" dirty="0">
                <a:solidFill>
                  <a:srgbClr val="000000"/>
                </a:solidFill>
              </a:rPr>
              <a:t>, CVPR 2017 (Best Paper Award)</a:t>
            </a:r>
          </a:p>
        </p:txBody>
      </p:sp>
      <p:pic>
        <p:nvPicPr>
          <p:cNvPr id="4" name="Picture 3">
            <a:extLst>
              <a:ext uri="{FF2B5EF4-FFF2-40B4-BE49-F238E27FC236}">
                <a16:creationId xmlns:a16="http://schemas.microsoft.com/office/drawing/2014/main" id="{0D72B22C-8AFB-F045-9FC0-8776199D5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19201"/>
            <a:ext cx="9144000" cy="3478389"/>
          </a:xfrm>
          <a:prstGeom prst="rect">
            <a:avLst/>
          </a:prstGeom>
        </p:spPr>
      </p:pic>
      <p:sp>
        <p:nvSpPr>
          <p:cNvPr id="10" name="TextBox 9">
            <a:extLst>
              <a:ext uri="{FF2B5EF4-FFF2-40B4-BE49-F238E27FC236}">
                <a16:creationId xmlns:a16="http://schemas.microsoft.com/office/drawing/2014/main" id="{01DF804D-2730-5143-A067-27602A7FC693}"/>
              </a:ext>
            </a:extLst>
          </p:cNvPr>
          <p:cNvSpPr txBox="1"/>
          <p:nvPr/>
        </p:nvSpPr>
        <p:spPr>
          <a:xfrm>
            <a:off x="2127280" y="5181600"/>
            <a:ext cx="8007320" cy="369332"/>
          </a:xfrm>
          <a:prstGeom prst="rect">
            <a:avLst/>
          </a:prstGeom>
          <a:noFill/>
        </p:spPr>
        <p:txBody>
          <a:bodyPr wrap="none" rtlCol="0">
            <a:spAutoFit/>
          </a:bodyPr>
          <a:lstStyle/>
          <a:p>
            <a:r>
              <a:rPr lang="en-US" sz="1800" b="0" dirty="0"/>
              <a:t>ImageNet validation error vs. number of parameters and test-time operations</a:t>
            </a:r>
          </a:p>
        </p:txBody>
      </p:sp>
    </p:spTree>
    <p:extLst>
      <p:ext uri="{BB962C8B-B14F-4D97-AF65-F5344CB8AC3E}">
        <p14:creationId xmlns:p14="http://schemas.microsoft.com/office/powerpoint/2010/main" val="2806791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solidFill>
                  <a:schemeClr val="bg1">
                    <a:lumMod val="65000"/>
                  </a:schemeClr>
                </a:solidFill>
              </a:rPr>
              <a:t>Building blocks</a:t>
            </a:r>
          </a:p>
          <a:p>
            <a:pPr marL="857250" lvl="1" indent="-457200">
              <a:buFont typeface="Arial" panose="020B0604020202020204" pitchFamily="34" charset="0"/>
              <a:buChar char="•"/>
            </a:pPr>
            <a:r>
              <a:rPr lang="en-US" sz="2400" dirty="0">
                <a:solidFill>
                  <a:schemeClr val="bg1">
                    <a:lumMod val="65000"/>
                  </a:schemeClr>
                </a:solidFill>
              </a:rPr>
              <a:t>Convolutional layers</a:t>
            </a:r>
          </a:p>
          <a:p>
            <a:pPr marL="857250" lvl="1" indent="-457200">
              <a:buFont typeface="Arial" panose="020B0604020202020204" pitchFamily="34" charset="0"/>
              <a:buChar char="•"/>
            </a:pPr>
            <a:r>
              <a:rPr lang="en-US" sz="2400" dirty="0">
                <a:solidFill>
                  <a:schemeClr val="bg1">
                    <a:lumMod val="65000"/>
                  </a:schemeClr>
                </a:solidFill>
              </a:rPr>
              <a:t>Pooling layers and nonlinearities</a:t>
            </a:r>
          </a:p>
          <a:p>
            <a:pPr marL="457200" indent="-457200">
              <a:buFont typeface="Arial"/>
              <a:buChar char="•"/>
            </a:pPr>
            <a:r>
              <a:rPr lang="en-US" sz="3200" dirty="0">
                <a:solidFill>
                  <a:schemeClr val="bg1">
                    <a:lumMod val="50000"/>
                  </a:schemeClr>
                </a:solidFill>
              </a:rPr>
              <a:t>Architectures: </a:t>
            </a:r>
          </a:p>
          <a:p>
            <a:pPr marL="857250" lvl="1" indent="-457200">
              <a:buFont typeface="Arial"/>
              <a:buChar char="•"/>
            </a:pPr>
            <a:r>
              <a:rPr lang="en-US" sz="2400" dirty="0">
                <a:solidFill>
                  <a:schemeClr val="bg1">
                    <a:lumMod val="50000"/>
                  </a:schemeClr>
                </a:solidFill>
              </a:rPr>
              <a:t>1</a:t>
            </a:r>
            <a:r>
              <a:rPr lang="en-US" sz="2400" baseline="30000" dirty="0">
                <a:solidFill>
                  <a:schemeClr val="bg1">
                    <a:lumMod val="50000"/>
                  </a:schemeClr>
                </a:solidFill>
              </a:rPr>
              <a:t>st</a:t>
            </a:r>
            <a:r>
              <a:rPr lang="en-US" sz="2400" dirty="0">
                <a:solidFill>
                  <a:schemeClr val="bg1">
                    <a:lumMod val="50000"/>
                  </a:schemeClr>
                </a:solidFill>
              </a:rPr>
              <a:t> generation (2012-2013): </a:t>
            </a:r>
            <a:r>
              <a:rPr lang="en-US" sz="2400" dirty="0" err="1">
                <a:solidFill>
                  <a:schemeClr val="bg1">
                    <a:lumMod val="50000"/>
                  </a:schemeClr>
                </a:solidFill>
              </a:rPr>
              <a:t>AlexNet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2</a:t>
            </a:r>
            <a:r>
              <a:rPr lang="en-US" sz="2400" baseline="30000" dirty="0">
                <a:solidFill>
                  <a:schemeClr val="bg1">
                    <a:lumMod val="50000"/>
                  </a:schemeClr>
                </a:solidFill>
              </a:rPr>
              <a:t>nd</a:t>
            </a:r>
            <a:r>
              <a:rPr lang="en-US" sz="2400" dirty="0">
                <a:solidFill>
                  <a:schemeClr val="bg1">
                    <a:lumMod val="50000"/>
                  </a:schemeClr>
                </a:solidFill>
              </a:rPr>
              <a:t> generation (2014): </a:t>
            </a:r>
            <a:r>
              <a:rPr lang="en-US" sz="2400" dirty="0" err="1">
                <a:solidFill>
                  <a:schemeClr val="bg1">
                    <a:lumMod val="50000"/>
                  </a:schemeClr>
                </a:solidFill>
              </a:rPr>
              <a:t>VGGNet</a:t>
            </a:r>
            <a:r>
              <a:rPr lang="en-US" sz="2400" dirty="0">
                <a:solidFill>
                  <a:schemeClr val="bg1">
                    <a:lumMod val="50000"/>
                  </a:schemeClr>
                </a:solidFill>
              </a:rPr>
              <a:t>, </a:t>
            </a:r>
            <a:r>
              <a:rPr lang="en-US" sz="2400" dirty="0" err="1">
                <a:solidFill>
                  <a:schemeClr val="bg1">
                    <a:lumMod val="50000"/>
                  </a:schemeClr>
                </a:solidFill>
              </a:rPr>
              <a:t>GoogLeNet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3</a:t>
            </a:r>
            <a:r>
              <a:rPr lang="en-US" sz="2400" baseline="30000" dirty="0">
                <a:solidFill>
                  <a:schemeClr val="bg1">
                    <a:lumMod val="50000"/>
                  </a:schemeClr>
                </a:solidFill>
              </a:rPr>
              <a:t>rd</a:t>
            </a:r>
            <a:r>
              <a:rPr lang="en-US" sz="2400" dirty="0">
                <a:solidFill>
                  <a:schemeClr val="bg1">
                    <a:lumMod val="50000"/>
                  </a:schemeClr>
                </a:solidFill>
              </a:rPr>
              <a:t> generation (2015): </a:t>
            </a:r>
            <a:r>
              <a:rPr lang="en-US" sz="2400" dirty="0" err="1">
                <a:solidFill>
                  <a:schemeClr val="bg1">
                    <a:lumMod val="50000"/>
                  </a:schemeClr>
                </a:solidFill>
              </a:rPr>
              <a:t>ResNet</a:t>
            </a:r>
            <a:endParaRPr lang="en-US" sz="2400" dirty="0">
              <a:solidFill>
                <a:schemeClr val="bg1">
                  <a:lumMod val="50000"/>
                </a:schemeClr>
              </a:solidFill>
            </a:endParaRPr>
          </a:p>
          <a:p>
            <a:pPr marL="857250" lvl="1" indent="-457200">
              <a:buFont typeface="Arial"/>
              <a:buChar char="•"/>
            </a:pPr>
            <a:r>
              <a:rPr lang="en-US" sz="2400" dirty="0">
                <a:solidFill>
                  <a:schemeClr val="bg1">
                    <a:lumMod val="50000"/>
                  </a:schemeClr>
                </a:solidFill>
              </a:rPr>
              <a:t>4</a:t>
            </a:r>
            <a:r>
              <a:rPr lang="en-US" sz="2400" baseline="30000" dirty="0">
                <a:solidFill>
                  <a:schemeClr val="bg1">
                    <a:lumMod val="50000"/>
                  </a:schemeClr>
                </a:solidFill>
              </a:rPr>
              <a:t>th</a:t>
            </a:r>
            <a:r>
              <a:rPr lang="en-US" sz="2400" dirty="0">
                <a:solidFill>
                  <a:schemeClr val="bg1">
                    <a:lumMod val="50000"/>
                  </a:schemeClr>
                </a:solidFill>
              </a:rPr>
              <a:t> generation (2016): Wide </a:t>
            </a:r>
            <a:r>
              <a:rPr lang="en-US" sz="2400" dirty="0" err="1">
                <a:solidFill>
                  <a:schemeClr val="bg1">
                    <a:lumMod val="50000"/>
                  </a:schemeClr>
                </a:solidFill>
              </a:rPr>
              <a:t>ResNet</a:t>
            </a:r>
            <a:r>
              <a:rPr lang="en-US" sz="2400" dirty="0">
                <a:solidFill>
                  <a:schemeClr val="bg1">
                    <a:lumMod val="50000"/>
                  </a:schemeClr>
                </a:solidFill>
              </a:rPr>
              <a:t>, </a:t>
            </a:r>
            <a:r>
              <a:rPr lang="en-US" sz="2400" dirty="0" err="1">
                <a:solidFill>
                  <a:schemeClr val="bg1">
                    <a:lumMod val="50000"/>
                  </a:schemeClr>
                </a:solidFill>
              </a:rPr>
              <a:t>ResNeXt</a:t>
            </a:r>
            <a:r>
              <a:rPr lang="en-US" sz="2400" dirty="0">
                <a:solidFill>
                  <a:schemeClr val="bg1">
                    <a:lumMod val="50000"/>
                  </a:schemeClr>
                </a:solidFill>
              </a:rPr>
              <a:t>, </a:t>
            </a:r>
            <a:r>
              <a:rPr lang="en-US" sz="2400" dirty="0" err="1">
                <a:solidFill>
                  <a:schemeClr val="bg1">
                    <a:lumMod val="50000"/>
                  </a:schemeClr>
                </a:solidFill>
              </a:rPr>
              <a:t>DenseNet</a:t>
            </a:r>
            <a:endParaRPr lang="en-US" sz="2400" dirty="0">
              <a:solidFill>
                <a:schemeClr val="bg1">
                  <a:lumMod val="50000"/>
                </a:schemeClr>
              </a:solidFill>
            </a:endParaRPr>
          </a:p>
          <a:p>
            <a:pPr marL="857250" lvl="1" indent="-457200">
              <a:buFont typeface="Arial"/>
              <a:buChar char="•"/>
            </a:pPr>
            <a:r>
              <a:rPr lang="en-US" sz="2400" dirty="0"/>
              <a:t>MobileNets</a:t>
            </a:r>
          </a:p>
        </p:txBody>
      </p:sp>
    </p:spTree>
    <p:extLst>
      <p:ext uri="{BB962C8B-B14F-4D97-AF65-F5344CB8AC3E}">
        <p14:creationId xmlns:p14="http://schemas.microsoft.com/office/powerpoint/2010/main" val="383154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MobileNets: Tiny networks (for mobile devices)</a:t>
            </a:r>
          </a:p>
        </p:txBody>
      </p:sp>
      <p:sp>
        <p:nvSpPr>
          <p:cNvPr id="4" name="Google Shape;2474;p93"/>
          <p:cNvSpPr/>
          <p:nvPr/>
        </p:nvSpPr>
        <p:spPr>
          <a:xfrm>
            <a:off x="1096983" y="3267068"/>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5" name="Google Shape;2474;p93"/>
          <p:cNvSpPr/>
          <p:nvPr/>
        </p:nvSpPr>
        <p:spPr>
          <a:xfrm>
            <a:off x="1096983" y="2772664"/>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mc:AlternateContent xmlns:mc="http://schemas.openxmlformats.org/markup-compatibility/2006" xmlns:a14="http://schemas.microsoft.com/office/drawing/2010/main">
        <mc:Choice Requires="a14">
          <p:sp>
            <p:nvSpPr>
              <p:cNvPr id="6" name="Google Shape;2474;p93"/>
              <p:cNvSpPr/>
              <p:nvPr/>
            </p:nvSpPr>
            <p:spPr>
              <a:xfrm>
                <a:off x="1096983" y="3761472"/>
                <a:ext cx="1992084" cy="307451"/>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Conv(3x3, K</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endParaRPr sz="1800" b="0" dirty="0">
                  <a:ea typeface="Helvetica Neue Light"/>
                  <a:cs typeface="Helvetica Neue Light"/>
                  <a:sym typeface="Helvetica Neue Light"/>
                </a:endParaRPr>
              </a:p>
            </p:txBody>
          </p:sp>
        </mc:Choice>
        <mc:Fallback xmlns="">
          <p:sp>
            <p:nvSpPr>
              <p:cNvPr id="6" name="Google Shape;2474;p93"/>
              <p:cNvSpPr>
                <a:spLocks noRot="1" noChangeAspect="1" noMove="1" noResize="1" noEditPoints="1" noAdjustHandles="1" noChangeArrowheads="1" noChangeShapeType="1" noTextEdit="1"/>
              </p:cNvSpPr>
              <p:nvPr/>
            </p:nvSpPr>
            <p:spPr>
              <a:xfrm>
                <a:off x="1096983" y="3761472"/>
                <a:ext cx="1992084" cy="307451"/>
              </a:xfrm>
              <a:prstGeom prst="rect">
                <a:avLst/>
              </a:prstGeom>
              <a:blipFill>
                <a:blip r:embed="rId3"/>
                <a:stretch>
                  <a:fillRect t="-11111" b="-33333"/>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cxnSp>
        <p:nvCxnSpPr>
          <p:cNvPr id="246" name="Google Shape;2479;p93"/>
          <p:cNvCxnSpPr>
            <a:stCxn id="6" idx="0"/>
            <a:endCxn id="4" idx="2"/>
          </p:cNvCxnSpPr>
          <p:nvPr/>
        </p:nvCxnSpPr>
        <p:spPr>
          <a:xfrm flipV="1">
            <a:off x="2093025" y="3574519"/>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50" name="Google Shape;2479;p93"/>
          <p:cNvCxnSpPr>
            <a:stCxn id="4" idx="0"/>
            <a:endCxn id="5" idx="2"/>
          </p:cNvCxnSpPr>
          <p:nvPr/>
        </p:nvCxnSpPr>
        <p:spPr>
          <a:xfrm flipV="1">
            <a:off x="2093025" y="3080115"/>
            <a:ext cx="0" cy="186953"/>
          </a:xfrm>
          <a:prstGeom prst="straightConnector1">
            <a:avLst/>
          </a:prstGeom>
          <a:noFill/>
          <a:ln w="2540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3" name="Google Shape;2474;p93"/>
              <p:cNvSpPr/>
              <p:nvPr/>
            </p:nvSpPr>
            <p:spPr>
              <a:xfrm>
                <a:off x="7256902" y="4806269"/>
                <a:ext cx="1992084" cy="647439"/>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Conv(3x3,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p>
              <a:p>
                <a:pPr algn="ctr"/>
                <a:r>
                  <a:rPr lang="en-US" sz="1800" b="0" dirty="0">
                    <a:ea typeface="Helvetica Neue Light"/>
                    <a:cs typeface="Helvetica Neue Light"/>
                    <a:sym typeface="Helvetica Neue Light"/>
                  </a:rPr>
                  <a:t>          groups=K)</a:t>
                </a:r>
              </a:p>
            </p:txBody>
          </p:sp>
        </mc:Choice>
        <mc:Fallback xmlns="">
          <p:sp>
            <p:nvSpPr>
              <p:cNvPr id="253" name="Google Shape;2474;p93"/>
              <p:cNvSpPr>
                <a:spLocks noRot="1" noChangeAspect="1" noMove="1" noResize="1" noEditPoints="1" noAdjustHandles="1" noChangeArrowheads="1" noChangeShapeType="1" noTextEdit="1"/>
              </p:cNvSpPr>
              <p:nvPr/>
            </p:nvSpPr>
            <p:spPr>
              <a:xfrm>
                <a:off x="7256902" y="4806269"/>
                <a:ext cx="1992084" cy="647439"/>
              </a:xfrm>
              <a:prstGeom prst="rect">
                <a:avLst/>
              </a:prstGeom>
              <a:blipFill>
                <a:blip r:embed="rId4"/>
                <a:stretch>
                  <a:fillRect b="-11111"/>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5" name="Google Shape;2474;p93"/>
          <p:cNvSpPr/>
          <p:nvPr/>
        </p:nvSpPr>
        <p:spPr>
          <a:xfrm>
            <a:off x="7256902" y="4311865"/>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6" name="Google Shape;2474;p93"/>
          <p:cNvSpPr/>
          <p:nvPr/>
        </p:nvSpPr>
        <p:spPr>
          <a:xfrm>
            <a:off x="7256902" y="3817461"/>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mc:AlternateContent xmlns:mc="http://schemas.openxmlformats.org/markup-compatibility/2006" xmlns:a14="http://schemas.microsoft.com/office/drawing/2010/main">
        <mc:Choice Requires="a14">
          <p:sp>
            <p:nvSpPr>
              <p:cNvPr id="257" name="Google Shape;2474;p93"/>
              <p:cNvSpPr/>
              <p:nvPr/>
            </p:nvSpPr>
            <p:spPr>
              <a:xfrm>
                <a:off x="7256902" y="3323057"/>
                <a:ext cx="1992084" cy="307451"/>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Conv(1x1,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endParaRPr sz="1800" b="0" dirty="0">
                  <a:ea typeface="Helvetica Neue Light"/>
                  <a:cs typeface="Helvetica Neue Light"/>
                  <a:sym typeface="Helvetica Neue Light"/>
                </a:endParaRPr>
              </a:p>
            </p:txBody>
          </p:sp>
        </mc:Choice>
        <mc:Fallback xmlns="">
          <p:sp>
            <p:nvSpPr>
              <p:cNvPr id="257" name="Google Shape;2474;p93"/>
              <p:cNvSpPr>
                <a:spLocks noRot="1" noChangeAspect="1" noMove="1" noResize="1" noEditPoints="1" noAdjustHandles="1" noChangeArrowheads="1" noChangeShapeType="1" noTextEdit="1"/>
              </p:cNvSpPr>
              <p:nvPr/>
            </p:nvSpPr>
            <p:spPr>
              <a:xfrm>
                <a:off x="7256902" y="3323057"/>
                <a:ext cx="1992084" cy="307451"/>
              </a:xfrm>
              <a:prstGeom prst="rect">
                <a:avLst/>
              </a:prstGeom>
              <a:blipFill>
                <a:blip r:embed="rId5"/>
                <a:stretch>
                  <a:fillRect t="-11111" b="-33333"/>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8" name="Google Shape;2474;p93"/>
          <p:cNvSpPr/>
          <p:nvPr/>
        </p:nvSpPr>
        <p:spPr>
          <a:xfrm>
            <a:off x="7256902" y="2828653"/>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9" name="Google Shape;2474;p93"/>
          <p:cNvSpPr/>
          <p:nvPr/>
        </p:nvSpPr>
        <p:spPr>
          <a:xfrm>
            <a:off x="7256902" y="2334249"/>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p:cxnSp>
        <p:nvCxnSpPr>
          <p:cNvPr id="260" name="Google Shape;2479;p93"/>
          <p:cNvCxnSpPr>
            <a:stCxn id="253" idx="0"/>
            <a:endCxn id="255" idx="2"/>
          </p:cNvCxnSpPr>
          <p:nvPr/>
        </p:nvCxnSpPr>
        <p:spPr>
          <a:xfrm flipV="1">
            <a:off x="8252944" y="4619316"/>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3" name="Google Shape;2479;p93"/>
          <p:cNvCxnSpPr>
            <a:stCxn id="255" idx="0"/>
            <a:endCxn id="256" idx="2"/>
          </p:cNvCxnSpPr>
          <p:nvPr/>
        </p:nvCxnSpPr>
        <p:spPr>
          <a:xfrm flipV="1">
            <a:off x="8252944" y="4124912"/>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6" name="Google Shape;2479;p93"/>
          <p:cNvCxnSpPr>
            <a:stCxn id="256" idx="0"/>
            <a:endCxn id="257" idx="2"/>
          </p:cNvCxnSpPr>
          <p:nvPr/>
        </p:nvCxnSpPr>
        <p:spPr>
          <a:xfrm flipV="1">
            <a:off x="8252944" y="3630508"/>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9" name="Google Shape;2479;p93"/>
          <p:cNvCxnSpPr>
            <a:stCxn id="257" idx="0"/>
            <a:endCxn id="258" idx="2"/>
          </p:cNvCxnSpPr>
          <p:nvPr/>
        </p:nvCxnSpPr>
        <p:spPr>
          <a:xfrm flipV="1">
            <a:off x="8252944" y="3136104"/>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72" name="Google Shape;2479;p93"/>
          <p:cNvCxnSpPr>
            <a:stCxn id="258" idx="0"/>
            <a:endCxn id="259" idx="2"/>
          </p:cNvCxnSpPr>
          <p:nvPr/>
        </p:nvCxnSpPr>
        <p:spPr>
          <a:xfrm flipV="1">
            <a:off x="8252944" y="2641700"/>
            <a:ext cx="0" cy="186953"/>
          </a:xfrm>
          <a:prstGeom prst="straightConnector1">
            <a:avLst/>
          </a:prstGeom>
          <a:noFill/>
          <a:ln w="25400" cap="flat" cmpd="sng">
            <a:solidFill>
              <a:srgbClr val="000000"/>
            </a:solidFill>
            <a:prstDash val="solid"/>
            <a:round/>
            <a:headEnd type="none" w="med" len="med"/>
            <a:tailEnd type="triangle" w="med" len="med"/>
          </a:ln>
        </p:spPr>
      </p:cxnSp>
      <p:sp>
        <p:nvSpPr>
          <p:cNvPr id="279" name="TextBox 278"/>
          <p:cNvSpPr txBox="1"/>
          <p:nvPr/>
        </p:nvSpPr>
        <p:spPr>
          <a:xfrm>
            <a:off x="228600" y="1066800"/>
            <a:ext cx="3813749" cy="830997"/>
          </a:xfrm>
          <a:prstGeom prst="rect">
            <a:avLst/>
          </a:prstGeom>
          <a:noFill/>
        </p:spPr>
        <p:txBody>
          <a:bodyPr wrap="square" rtlCol="0">
            <a:spAutoFit/>
          </a:bodyPr>
          <a:lstStyle/>
          <a:p>
            <a:pPr algn="ctr"/>
            <a:r>
              <a:rPr lang="en-US" b="0" dirty="0"/>
              <a:t>Standard Convolution Block</a:t>
            </a:r>
          </a:p>
        </p:txBody>
      </p:sp>
      <p:sp>
        <p:nvSpPr>
          <p:cNvPr id="280" name="TextBox 279"/>
          <p:cNvSpPr txBox="1"/>
          <p:nvPr/>
        </p:nvSpPr>
        <p:spPr>
          <a:xfrm>
            <a:off x="5929509" y="988199"/>
            <a:ext cx="4646869" cy="830997"/>
          </a:xfrm>
          <a:prstGeom prst="rect">
            <a:avLst/>
          </a:prstGeom>
          <a:noFill/>
        </p:spPr>
        <p:txBody>
          <a:bodyPr wrap="square" rtlCol="0">
            <a:spAutoFit/>
          </a:bodyPr>
          <a:lstStyle/>
          <a:p>
            <a:pPr algn="ctr"/>
            <a:r>
              <a:rPr lang="en-US" b="0" dirty="0" err="1"/>
              <a:t>Depthwise</a:t>
            </a:r>
            <a:r>
              <a:rPr lang="en-US" b="0" dirty="0"/>
              <a:t> Separable Convolution</a:t>
            </a:r>
          </a:p>
        </p:txBody>
      </p:sp>
      <p:sp>
        <p:nvSpPr>
          <p:cNvPr id="281" name="TextBox 280"/>
          <p:cNvSpPr txBox="1"/>
          <p:nvPr/>
        </p:nvSpPr>
        <p:spPr>
          <a:xfrm>
            <a:off x="9306560" y="4945322"/>
            <a:ext cx="2980303" cy="400110"/>
          </a:xfrm>
          <a:prstGeom prst="rect">
            <a:avLst/>
          </a:prstGeom>
          <a:noFill/>
        </p:spPr>
        <p:txBody>
          <a:bodyPr wrap="none" rtlCol="0">
            <a:spAutoFit/>
          </a:bodyPr>
          <a:lstStyle/>
          <a:p>
            <a:r>
              <a:rPr lang="en-US" sz="2000" b="0" dirty="0"/>
              <a:t>“</a:t>
            </a:r>
            <a:r>
              <a:rPr lang="en-US" sz="2000" b="0" dirty="0" err="1"/>
              <a:t>Depthwise</a:t>
            </a:r>
            <a:r>
              <a:rPr lang="en-US" sz="2000" b="0" dirty="0"/>
              <a:t> Convolution”</a:t>
            </a:r>
          </a:p>
        </p:txBody>
      </p:sp>
      <p:sp>
        <p:nvSpPr>
          <p:cNvPr id="282" name="TextBox 281"/>
          <p:cNvSpPr txBox="1"/>
          <p:nvPr/>
        </p:nvSpPr>
        <p:spPr>
          <a:xfrm>
            <a:off x="9306560" y="3307505"/>
            <a:ext cx="2880917" cy="400110"/>
          </a:xfrm>
          <a:prstGeom prst="rect">
            <a:avLst/>
          </a:prstGeom>
          <a:noFill/>
        </p:spPr>
        <p:txBody>
          <a:bodyPr wrap="none" rtlCol="0">
            <a:spAutoFit/>
          </a:bodyPr>
          <a:lstStyle/>
          <a:p>
            <a:r>
              <a:rPr lang="en-US" sz="2000" b="0" dirty="0"/>
              <a:t>“Pointwise Convolution”</a:t>
            </a:r>
          </a:p>
        </p:txBody>
      </p:sp>
      <p:sp>
        <p:nvSpPr>
          <p:cNvPr id="283" name="TextBox 282"/>
          <p:cNvSpPr txBox="1"/>
          <p:nvPr/>
        </p:nvSpPr>
        <p:spPr>
          <a:xfrm>
            <a:off x="914400" y="6086901"/>
            <a:ext cx="10308078" cy="338554"/>
          </a:xfrm>
          <a:prstGeom prst="rect">
            <a:avLst/>
          </a:prstGeom>
          <a:noFill/>
        </p:spPr>
        <p:txBody>
          <a:bodyPr wrap="none" rtlCol="0">
            <a:spAutoFit/>
          </a:bodyPr>
          <a:lstStyle/>
          <a:p>
            <a:r>
              <a:rPr lang="en-US" sz="1600" b="0" dirty="0"/>
              <a:t>A. Howard et al., </a:t>
            </a:r>
            <a:r>
              <a:rPr lang="en-US" sz="1600" b="0" dirty="0">
                <a:hlinkClick r:id="rId6"/>
              </a:rPr>
              <a:t>MobileNets: Efficient Convolutional Neural Networks for Mobile Vision Applications</a:t>
            </a:r>
            <a:r>
              <a:rPr lang="en-US" sz="1600" b="0" dirty="0"/>
              <a:t>, </a:t>
            </a:r>
            <a:r>
              <a:rPr lang="en-US" sz="1600" b="0" dirty="0" err="1"/>
              <a:t>arXiv</a:t>
            </a:r>
            <a:r>
              <a:rPr lang="en-US" sz="1600" b="0" dirty="0"/>
              <a:t> 2017</a:t>
            </a:r>
          </a:p>
        </p:txBody>
      </p:sp>
      <p:sp>
        <p:nvSpPr>
          <p:cNvPr id="30" name="TextBox 29">
            <a:extLst>
              <a:ext uri="{FF2B5EF4-FFF2-40B4-BE49-F238E27FC236}">
                <a16:creationId xmlns:a16="http://schemas.microsoft.com/office/drawing/2014/main" id="{BCC875CC-E64F-7845-8412-C3CEBD9E7F6F}"/>
              </a:ext>
            </a:extLst>
          </p:cNvPr>
          <p:cNvSpPr txBox="1"/>
          <p:nvPr/>
        </p:nvSpPr>
        <p:spPr>
          <a:xfrm>
            <a:off x="10470340" y="6550223"/>
            <a:ext cx="1717137" cy="307777"/>
          </a:xfrm>
          <a:prstGeom prst="rect">
            <a:avLst/>
          </a:prstGeom>
          <a:noFill/>
        </p:spPr>
        <p:txBody>
          <a:bodyPr wrap="none" rtlCol="0">
            <a:spAutoFit/>
          </a:bodyPr>
          <a:lstStyle/>
          <a:p>
            <a:r>
              <a:rPr lang="en-US" sz="1400" b="0" dirty="0"/>
              <a:t>Source: </a:t>
            </a:r>
            <a:r>
              <a:rPr lang="en-US" sz="1400" b="0" dirty="0">
                <a:hlinkClick r:id="rId7"/>
              </a:rPr>
              <a:t>J. Johnson</a:t>
            </a:r>
            <a:endParaRPr lang="en-US" sz="1400" b="0" dirty="0"/>
          </a:p>
        </p:txBody>
      </p:sp>
    </p:spTree>
    <p:extLst>
      <p:ext uri="{BB962C8B-B14F-4D97-AF65-F5344CB8AC3E}">
        <p14:creationId xmlns:p14="http://schemas.microsoft.com/office/powerpoint/2010/main" val="1578903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be 37">
            <a:extLst>
              <a:ext uri="{FF2B5EF4-FFF2-40B4-BE49-F238E27FC236}">
                <a16:creationId xmlns:a16="http://schemas.microsoft.com/office/drawing/2014/main" id="{83FD95F0-9256-B941-B35D-1EE5112055A4}"/>
              </a:ext>
            </a:extLst>
          </p:cNvPr>
          <p:cNvSpPr/>
          <p:nvPr/>
        </p:nvSpPr>
        <p:spPr bwMode="auto">
          <a:xfrm>
            <a:off x="6248400" y="1905000"/>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2590800" y="1893332"/>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Cube 22"/>
          <p:cNvSpPr/>
          <p:nvPr/>
        </p:nvSpPr>
        <p:spPr bwMode="auto">
          <a:xfrm>
            <a:off x="7389693" y="3802797"/>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4" name="TextBox 13"/>
              <p:cNvSpPr txBox="1"/>
              <p:nvPr/>
            </p:nvSpPr>
            <p:spPr>
              <a:xfrm>
                <a:off x="7010400" y="1415899"/>
                <a:ext cx="3278307" cy="461665"/>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𝐾</m:t>
                    </m:r>
                  </m:oMath>
                </a14:m>
                <a:r>
                  <a:rPr lang="en-US" b="0" dirty="0"/>
                  <a:t> output feature maps</a:t>
                </a:r>
              </a:p>
            </p:txBody>
          </p:sp>
        </mc:Choice>
        <mc:Fallback xmlns="">
          <p:sp>
            <p:nvSpPr>
              <p:cNvPr id="14" name="TextBox 13"/>
              <p:cNvSpPr txBox="1">
                <a:spLocks noRot="1" noChangeAspect="1" noMove="1" noResize="1" noEditPoints="1" noAdjustHandles="1" noChangeArrowheads="1" noChangeShapeType="1" noTextEdit="1"/>
              </p:cNvSpPr>
              <p:nvPr/>
            </p:nvSpPr>
            <p:spPr>
              <a:xfrm>
                <a:off x="7010400" y="1415899"/>
                <a:ext cx="3278307" cy="461665"/>
              </a:xfrm>
              <a:prstGeom prst="rect">
                <a:avLst/>
              </a:prstGeom>
              <a:blipFill>
                <a:blip r:embed="rId2"/>
                <a:stretch>
                  <a:fillRect t="-7895" r="-1550" b="-23684"/>
                </a:stretch>
              </a:blipFill>
            </p:spPr>
            <p:txBody>
              <a:bodyPr/>
              <a:lstStyle/>
              <a:p>
                <a:r>
                  <a:rPr lang="en-US">
                    <a:noFill/>
                  </a:rPr>
                  <a:t> </a:t>
                </a:r>
              </a:p>
            </p:txBody>
          </p:sp>
        </mc:Fallback>
      </mc:AlternateContent>
      <p:sp>
        <p:nvSpPr>
          <p:cNvPr id="21" name="Title 1"/>
          <p:cNvSpPr>
            <a:spLocks noGrp="1"/>
          </p:cNvSpPr>
          <p:nvPr>
            <p:ph type="title"/>
          </p:nvPr>
        </p:nvSpPr>
        <p:spPr/>
        <p:txBody>
          <a:bodyPr/>
          <a:lstStyle/>
          <a:p>
            <a:r>
              <a:rPr lang="en-US" dirty="0"/>
              <a:t>Recall: normal convolutional layer</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AEB4CB-C954-5F43-A143-CBEDDBED732C}"/>
                  </a:ext>
                </a:extLst>
              </p:cNvPr>
              <p:cNvSpPr txBox="1"/>
              <p:nvPr/>
            </p:nvSpPr>
            <p:spPr>
              <a:xfrm>
                <a:off x="3276600" y="1359933"/>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input feature maps</a:t>
                </a:r>
              </a:p>
            </p:txBody>
          </p:sp>
        </mc:Choice>
        <mc:Fallback xmlns="">
          <p:sp>
            <p:nvSpPr>
              <p:cNvPr id="27" name="TextBox 26">
                <a:extLst>
                  <a:ext uri="{FF2B5EF4-FFF2-40B4-BE49-F238E27FC236}">
                    <a16:creationId xmlns:a16="http://schemas.microsoft.com/office/drawing/2014/main" id="{A7AEB4CB-C954-5F43-A143-CBEDDBED732C}"/>
                  </a:ext>
                </a:extLst>
              </p:cNvPr>
              <p:cNvSpPr txBox="1">
                <a:spLocks noRot="1" noChangeAspect="1" noMove="1" noResize="1" noEditPoints="1" noAdjustHandles="1" noChangeArrowheads="1" noChangeShapeType="1" noTextEdit="1"/>
              </p:cNvSpPr>
              <p:nvPr/>
            </p:nvSpPr>
            <p:spPr>
              <a:xfrm>
                <a:off x="3276600" y="1359933"/>
                <a:ext cx="3124200" cy="461665"/>
              </a:xfrm>
              <a:prstGeom prst="rect">
                <a:avLst/>
              </a:prstGeom>
              <a:blipFill>
                <a:blip r:embed="rId3"/>
                <a:stretch>
                  <a:fillRect t="-8108" r="-1215" b="-27027"/>
                </a:stretch>
              </a:blipFill>
            </p:spPr>
            <p:txBody>
              <a:bodyPr/>
              <a:lstStyle/>
              <a:p>
                <a:r>
                  <a:rPr lang="en-US">
                    <a:noFill/>
                  </a:rPr>
                  <a:t> </a:t>
                </a:r>
              </a:p>
            </p:txBody>
          </p:sp>
        </mc:Fallback>
      </mc:AlternateContent>
      <p:sp>
        <p:nvSpPr>
          <p:cNvPr id="25" name="Cube 24">
            <a:extLst>
              <a:ext uri="{FF2B5EF4-FFF2-40B4-BE49-F238E27FC236}">
                <a16:creationId xmlns:a16="http://schemas.microsoft.com/office/drawing/2014/main" id="{8BF83906-02FB-0B4D-82A1-6821BC0667F7}"/>
              </a:ext>
            </a:extLst>
          </p:cNvPr>
          <p:cNvSpPr/>
          <p:nvPr/>
        </p:nvSpPr>
        <p:spPr bwMode="auto">
          <a:xfrm>
            <a:off x="2895600" y="33528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6" name="Straight Connector 25">
            <a:extLst>
              <a:ext uri="{FF2B5EF4-FFF2-40B4-BE49-F238E27FC236}">
                <a16:creationId xmlns:a16="http://schemas.microsoft.com/office/drawing/2014/main" id="{50D47887-B97D-B949-B3BE-314E2AFE1FD8}"/>
              </a:ext>
            </a:extLst>
          </p:cNvPr>
          <p:cNvCxnSpPr/>
          <p:nvPr/>
        </p:nvCxnSpPr>
        <p:spPr bwMode="auto">
          <a:xfrm>
            <a:off x="5029200" y="33528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8289938B-C54E-494E-B709-7576F4D7236E}"/>
              </a:ext>
            </a:extLst>
          </p:cNvPr>
          <p:cNvCxnSpPr/>
          <p:nvPr/>
        </p:nvCxnSpPr>
        <p:spPr bwMode="auto">
          <a:xfrm>
            <a:off x="4742688" y="3630168"/>
            <a:ext cx="2648712" cy="332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BA1AD7C9-1804-1F44-B4CC-2B8BAC703433}"/>
              </a:ext>
            </a:extLst>
          </p:cNvPr>
          <p:cNvCxnSpPr/>
          <p:nvPr/>
        </p:nvCxnSpPr>
        <p:spPr bwMode="auto">
          <a:xfrm flipV="1">
            <a:off x="4745224" y="4186535"/>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E9A6CDE2-F346-CB4E-832E-EE05982EF6EF}"/>
              </a:ext>
            </a:extLst>
          </p:cNvPr>
          <p:cNvCxnSpPr>
            <a:cxnSpLocks/>
          </p:cNvCxnSpPr>
          <p:nvPr/>
        </p:nvCxnSpPr>
        <p:spPr bwMode="auto">
          <a:xfrm flipV="1">
            <a:off x="5029200" y="4070803"/>
            <a:ext cx="2362200" cy="120199"/>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9B8C4C-BAE8-1949-A3D9-47734480BC61}"/>
                  </a:ext>
                </a:extLst>
              </p:cNvPr>
              <p:cNvSpPr txBox="1"/>
              <p:nvPr/>
            </p:nvSpPr>
            <p:spPr>
              <a:xfrm>
                <a:off x="2744908" y="3657600"/>
                <a:ext cx="2055692"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 </m:t>
                      </m:r>
                    </m:oMath>
                  </m:oMathPara>
                </a14:m>
                <a:endParaRPr lang="en-US" b="0" dirty="0"/>
              </a:p>
              <a:p>
                <a:pPr algn="ctr"/>
                <a:r>
                  <a:rPr lang="en-US" b="0" dirty="0"/>
                  <a:t>filter</a:t>
                </a:r>
              </a:p>
            </p:txBody>
          </p:sp>
        </mc:Choice>
        <mc:Fallback xmlns="">
          <p:sp>
            <p:nvSpPr>
              <p:cNvPr id="34" name="TextBox 33">
                <a:extLst>
                  <a:ext uri="{FF2B5EF4-FFF2-40B4-BE49-F238E27FC236}">
                    <a16:creationId xmlns:a16="http://schemas.microsoft.com/office/drawing/2014/main" id="{E19B8C4C-BAE8-1949-A3D9-47734480BC61}"/>
                  </a:ext>
                </a:extLst>
              </p:cNvPr>
              <p:cNvSpPr txBox="1">
                <a:spLocks noRot="1" noChangeAspect="1" noMove="1" noResize="1" noEditPoints="1" noAdjustHandles="1" noChangeArrowheads="1" noChangeShapeType="1" noTextEdit="1"/>
              </p:cNvSpPr>
              <p:nvPr/>
            </p:nvSpPr>
            <p:spPr>
              <a:xfrm>
                <a:off x="2744908" y="3657600"/>
                <a:ext cx="2055692" cy="830997"/>
              </a:xfrm>
              <a:prstGeom prst="rect">
                <a:avLst/>
              </a:prstGeom>
              <a:blipFill>
                <a:blip r:embed="rId4"/>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5A9E18C-D417-614A-8E1C-03AFD4201FE1}"/>
                  </a:ext>
                </a:extLst>
              </p:cNvPr>
              <p:cNvSpPr txBox="1"/>
              <p:nvPr/>
            </p:nvSpPr>
            <p:spPr>
              <a:xfrm>
                <a:off x="6286500" y="5529803"/>
                <a:ext cx="2055692" cy="8626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𝐹</m:t>
                          </m:r>
                        </m:e>
                        <m:sup>
                          <m:r>
                            <a:rPr lang="en-US" b="0" i="1" dirty="0" smtClean="0">
                              <a:latin typeface="Cambria Math" panose="02040503050406030204" pitchFamily="18" charset="0"/>
                            </a:rPr>
                            <m:t>2</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𝐾</m:t>
                          </m:r>
                        </m:e>
                        <m:sup>
                          <m:r>
                            <a:rPr lang="en-US" b="0" i="1" dirty="0">
                              <a:latin typeface="Cambria Math" panose="02040503050406030204" pitchFamily="18" charset="0"/>
                            </a:rPr>
                            <m:t>2</m:t>
                          </m:r>
                        </m:sup>
                      </m:sSup>
                      <m:r>
                        <a:rPr lang="en-US" b="0" i="1" dirty="0">
                          <a:latin typeface="Cambria Math" panose="02040503050406030204" pitchFamily="18" charset="0"/>
                        </a:rPr>
                        <m:t>𝐻𝑊</m:t>
                      </m:r>
                    </m:oMath>
                  </m:oMathPara>
                </a14:m>
                <a:endParaRPr lang="en-US" b="0" dirty="0"/>
              </a:p>
              <a:p>
                <a:pPr algn="ctr"/>
                <a:r>
                  <a:rPr lang="en-US" b="0" dirty="0"/>
                  <a:t>operations</a:t>
                </a:r>
              </a:p>
            </p:txBody>
          </p:sp>
        </mc:Choice>
        <mc:Fallback xmlns="">
          <p:sp>
            <p:nvSpPr>
              <p:cNvPr id="36" name="TextBox 35">
                <a:extLst>
                  <a:ext uri="{FF2B5EF4-FFF2-40B4-BE49-F238E27FC236}">
                    <a16:creationId xmlns:a16="http://schemas.microsoft.com/office/drawing/2014/main" id="{55A9E18C-D417-614A-8E1C-03AFD4201FE1}"/>
                  </a:ext>
                </a:extLst>
              </p:cNvPr>
              <p:cNvSpPr txBox="1">
                <a:spLocks noRot="1" noChangeAspect="1" noMove="1" noResize="1" noEditPoints="1" noAdjustHandles="1" noChangeArrowheads="1" noChangeShapeType="1" noTextEdit="1"/>
              </p:cNvSpPr>
              <p:nvPr/>
            </p:nvSpPr>
            <p:spPr>
              <a:xfrm>
                <a:off x="6286500" y="5529803"/>
                <a:ext cx="2055692" cy="862608"/>
              </a:xfrm>
              <a:prstGeom prst="rect">
                <a:avLst/>
              </a:prstGeom>
              <a:blipFill>
                <a:blip r:embed="rId5"/>
                <a:stretch>
                  <a:fillRect b="-10145"/>
                </a:stretch>
              </a:blipFill>
            </p:spPr>
            <p:txBody>
              <a:bodyPr/>
              <a:lstStyle/>
              <a:p>
                <a:r>
                  <a:rPr lang="en-US">
                    <a:noFill/>
                  </a:rPr>
                  <a:t> </a:t>
                </a:r>
              </a:p>
            </p:txBody>
          </p:sp>
        </mc:Fallback>
      </mc:AlternateContent>
    </p:spTree>
    <p:extLst>
      <p:ext uri="{BB962C8B-B14F-4D97-AF65-F5344CB8AC3E}">
        <p14:creationId xmlns:p14="http://schemas.microsoft.com/office/powerpoint/2010/main" val="39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be 37">
            <a:extLst>
              <a:ext uri="{FF2B5EF4-FFF2-40B4-BE49-F238E27FC236}">
                <a16:creationId xmlns:a16="http://schemas.microsoft.com/office/drawing/2014/main" id="{83FD95F0-9256-B941-B35D-1EE5112055A4}"/>
              </a:ext>
            </a:extLst>
          </p:cNvPr>
          <p:cNvSpPr/>
          <p:nvPr/>
        </p:nvSpPr>
        <p:spPr bwMode="auto">
          <a:xfrm>
            <a:off x="6248400" y="1905000"/>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9" name="Cube 38">
            <a:extLst>
              <a:ext uri="{FF2B5EF4-FFF2-40B4-BE49-F238E27FC236}">
                <a16:creationId xmlns:a16="http://schemas.microsoft.com/office/drawing/2014/main" id="{D054DE5C-F801-DE44-99E8-5D7E15FEB1FF}"/>
              </a:ext>
            </a:extLst>
          </p:cNvPr>
          <p:cNvSpPr/>
          <p:nvPr/>
        </p:nvSpPr>
        <p:spPr bwMode="auto">
          <a:xfrm>
            <a:off x="6934200" y="1909466"/>
            <a:ext cx="1600200" cy="3342969"/>
          </a:xfrm>
          <a:prstGeom prst="cube">
            <a:avLst>
              <a:gd name="adj" fmla="val 8374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2590800" y="1893332"/>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Cube 22"/>
          <p:cNvSpPr/>
          <p:nvPr/>
        </p:nvSpPr>
        <p:spPr bwMode="auto">
          <a:xfrm>
            <a:off x="7389693" y="3802797"/>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itle 1"/>
          <p:cNvSpPr>
            <a:spLocks noGrp="1"/>
          </p:cNvSpPr>
          <p:nvPr>
            <p:ph type="title"/>
          </p:nvPr>
        </p:nvSpPr>
        <p:spPr/>
        <p:txBody>
          <a:bodyPr/>
          <a:lstStyle/>
          <a:p>
            <a:r>
              <a:rPr lang="en-US" dirty="0" err="1"/>
              <a:t>Depthwise</a:t>
            </a:r>
            <a:r>
              <a:rPr lang="en-US" dirty="0"/>
              <a:t> convolution</a:t>
            </a:r>
          </a:p>
        </p:txBody>
      </p:sp>
      <p:sp>
        <p:nvSpPr>
          <p:cNvPr id="28" name="Cube 27">
            <a:extLst>
              <a:ext uri="{FF2B5EF4-FFF2-40B4-BE49-F238E27FC236}">
                <a16:creationId xmlns:a16="http://schemas.microsoft.com/office/drawing/2014/main" id="{FBAB7B7B-8861-0B44-8629-211DE4391B84}"/>
              </a:ext>
            </a:extLst>
          </p:cNvPr>
          <p:cNvSpPr/>
          <p:nvPr/>
        </p:nvSpPr>
        <p:spPr bwMode="auto">
          <a:xfrm>
            <a:off x="3276600" y="1897798"/>
            <a:ext cx="1600200" cy="3342969"/>
          </a:xfrm>
          <a:prstGeom prst="cube">
            <a:avLst>
              <a:gd name="adj" fmla="val 8374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9" name="Cube 28">
            <a:extLst>
              <a:ext uri="{FF2B5EF4-FFF2-40B4-BE49-F238E27FC236}">
                <a16:creationId xmlns:a16="http://schemas.microsoft.com/office/drawing/2014/main" id="{A6C2186D-144F-6749-BEA2-C2A7D2B79420}"/>
              </a:ext>
            </a:extLst>
          </p:cNvPr>
          <p:cNvSpPr/>
          <p:nvPr/>
        </p:nvSpPr>
        <p:spPr bwMode="auto">
          <a:xfrm>
            <a:off x="3733800" y="3421797"/>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16" name="Straight Connector 15"/>
          <p:cNvCxnSpPr>
            <a:cxnSpLocks/>
          </p:cNvCxnSpPr>
          <p:nvPr/>
        </p:nvCxnSpPr>
        <p:spPr bwMode="auto">
          <a:xfrm>
            <a:off x="4267201" y="3416431"/>
            <a:ext cx="3274893" cy="386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cxnSpLocks/>
            <a:stCxn id="29" idx="1"/>
          </p:cNvCxnSpPr>
          <p:nvPr/>
        </p:nvCxnSpPr>
        <p:spPr bwMode="auto">
          <a:xfrm>
            <a:off x="3865377" y="3692045"/>
            <a:ext cx="3524317" cy="2631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flipV="1">
            <a:off x="3962401" y="4179333"/>
            <a:ext cx="3448117" cy="3854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a:endCxn id="23" idx="2"/>
          </p:cNvCxnSpPr>
          <p:nvPr/>
        </p:nvCxnSpPr>
        <p:spPr bwMode="auto">
          <a:xfrm flipV="1">
            <a:off x="4267201" y="4063600"/>
            <a:ext cx="3122493" cy="213779"/>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29C21C-7628-C940-9C1B-EA40C7F471E4}"/>
                  </a:ext>
                </a:extLst>
              </p:cNvPr>
              <p:cNvSpPr txBox="1"/>
              <p:nvPr/>
            </p:nvSpPr>
            <p:spPr>
              <a:xfrm>
                <a:off x="7010400" y="1415899"/>
                <a:ext cx="3278307" cy="461665"/>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𝐾</m:t>
                    </m:r>
                  </m:oMath>
                </a14:m>
                <a:r>
                  <a:rPr lang="en-US" b="0" dirty="0"/>
                  <a:t> output feature maps</a:t>
                </a:r>
              </a:p>
            </p:txBody>
          </p:sp>
        </mc:Choice>
        <mc:Fallback xmlns="">
          <p:sp>
            <p:nvSpPr>
              <p:cNvPr id="25" name="TextBox 24">
                <a:extLst>
                  <a:ext uri="{FF2B5EF4-FFF2-40B4-BE49-F238E27FC236}">
                    <a16:creationId xmlns:a16="http://schemas.microsoft.com/office/drawing/2014/main" id="{2129C21C-7628-C940-9C1B-EA40C7F471E4}"/>
                  </a:ext>
                </a:extLst>
              </p:cNvPr>
              <p:cNvSpPr txBox="1">
                <a:spLocks noRot="1" noChangeAspect="1" noMove="1" noResize="1" noEditPoints="1" noAdjustHandles="1" noChangeArrowheads="1" noChangeShapeType="1" noTextEdit="1"/>
              </p:cNvSpPr>
              <p:nvPr/>
            </p:nvSpPr>
            <p:spPr>
              <a:xfrm>
                <a:off x="7010400" y="1415899"/>
                <a:ext cx="3278307" cy="461665"/>
              </a:xfrm>
              <a:prstGeom prst="rect">
                <a:avLst/>
              </a:prstGeom>
              <a:blipFill>
                <a:blip r:embed="rId2"/>
                <a:stretch>
                  <a:fillRect t="-7895" r="-155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8B4A3C7-F488-864D-AFB0-9BBBC601119C}"/>
                  </a:ext>
                </a:extLst>
              </p:cNvPr>
              <p:cNvSpPr txBox="1"/>
              <p:nvPr/>
            </p:nvSpPr>
            <p:spPr>
              <a:xfrm>
                <a:off x="3276600" y="1359933"/>
                <a:ext cx="31242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𝐾</m:t>
                    </m:r>
                  </m:oMath>
                </a14:m>
                <a:r>
                  <a:rPr lang="en-US" b="0" dirty="0"/>
                  <a:t> input feature maps</a:t>
                </a:r>
              </a:p>
            </p:txBody>
          </p:sp>
        </mc:Choice>
        <mc:Fallback xmlns="">
          <p:sp>
            <p:nvSpPr>
              <p:cNvPr id="26" name="TextBox 25">
                <a:extLst>
                  <a:ext uri="{FF2B5EF4-FFF2-40B4-BE49-F238E27FC236}">
                    <a16:creationId xmlns:a16="http://schemas.microsoft.com/office/drawing/2014/main" id="{78B4A3C7-F488-864D-AFB0-9BBBC601119C}"/>
                  </a:ext>
                </a:extLst>
              </p:cNvPr>
              <p:cNvSpPr txBox="1">
                <a:spLocks noRot="1" noChangeAspect="1" noMove="1" noResize="1" noEditPoints="1" noAdjustHandles="1" noChangeArrowheads="1" noChangeShapeType="1" noTextEdit="1"/>
              </p:cNvSpPr>
              <p:nvPr/>
            </p:nvSpPr>
            <p:spPr>
              <a:xfrm>
                <a:off x="3276600" y="1359933"/>
                <a:ext cx="3124200" cy="461665"/>
              </a:xfrm>
              <a:prstGeom prst="rect">
                <a:avLst/>
              </a:prstGeom>
              <a:blipFill>
                <a:blip r:embed="rId3"/>
                <a:stretch>
                  <a:fillRect t="-8108" r="-1215"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3EFF081-42A1-F24B-A81A-5ADEFFCC263B}"/>
                  </a:ext>
                </a:extLst>
              </p:cNvPr>
              <p:cNvSpPr txBox="1"/>
              <p:nvPr/>
            </p:nvSpPr>
            <p:spPr>
              <a:xfrm>
                <a:off x="757269" y="3609614"/>
                <a:ext cx="2055692"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𝐾</m:t>
                      </m:r>
                      <m:r>
                        <a:rPr lang="en-US" b="0" i="1" dirty="0" smtClean="0">
                          <a:latin typeface="Cambria Math" panose="02040503050406030204" pitchFamily="18" charset="0"/>
                        </a:rPr>
                        <m:t> </m:t>
                      </m:r>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𝐹</m:t>
                      </m:r>
                      <m:r>
                        <a:rPr lang="en-US" b="0" i="1" dirty="0" smtClean="0">
                          <a:latin typeface="Cambria Math" panose="02040503050406030204" pitchFamily="18" charset="0"/>
                        </a:rPr>
                        <m:t> </m:t>
                      </m:r>
                    </m:oMath>
                  </m:oMathPara>
                </a14:m>
                <a:endParaRPr lang="en-US" b="0" dirty="0"/>
              </a:p>
              <a:p>
                <a:pPr algn="ctr"/>
                <a:r>
                  <a:rPr lang="en-US" b="0" dirty="0"/>
                  <a:t>filters</a:t>
                </a:r>
              </a:p>
            </p:txBody>
          </p:sp>
        </mc:Choice>
        <mc:Fallback xmlns="">
          <p:sp>
            <p:nvSpPr>
              <p:cNvPr id="30" name="TextBox 29">
                <a:extLst>
                  <a:ext uri="{FF2B5EF4-FFF2-40B4-BE49-F238E27FC236}">
                    <a16:creationId xmlns:a16="http://schemas.microsoft.com/office/drawing/2014/main" id="{C3EFF081-42A1-F24B-A81A-5ADEFFCC263B}"/>
                  </a:ext>
                </a:extLst>
              </p:cNvPr>
              <p:cNvSpPr txBox="1">
                <a:spLocks noRot="1" noChangeAspect="1" noMove="1" noResize="1" noEditPoints="1" noAdjustHandles="1" noChangeArrowheads="1" noChangeShapeType="1" noTextEdit="1"/>
              </p:cNvSpPr>
              <p:nvPr/>
            </p:nvSpPr>
            <p:spPr>
              <a:xfrm>
                <a:off x="757269" y="3609614"/>
                <a:ext cx="2055692" cy="830997"/>
              </a:xfrm>
              <a:prstGeom prst="rect">
                <a:avLst/>
              </a:prstGeom>
              <a:blipFill>
                <a:blip r:embed="rId4"/>
                <a:stretch>
                  <a:fillRect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5055CE-6EC7-1545-868B-1A1D34A69BAF}"/>
                  </a:ext>
                </a:extLst>
              </p:cNvPr>
              <p:cNvSpPr txBox="1"/>
              <p:nvPr/>
            </p:nvSpPr>
            <p:spPr>
              <a:xfrm>
                <a:off x="6286500" y="5529803"/>
                <a:ext cx="2055692" cy="8626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𝐹</m:t>
                          </m:r>
                        </m:e>
                        <m:sup>
                          <m:r>
                            <a:rPr lang="en-US" b="0" i="1" dirty="0" smtClean="0">
                              <a:latin typeface="Cambria Math" panose="02040503050406030204" pitchFamily="18" charset="0"/>
                            </a:rPr>
                            <m:t>2</m:t>
                          </m:r>
                        </m:sup>
                      </m:sSup>
                      <m:r>
                        <a:rPr lang="en-US" b="0" i="1" dirty="0">
                          <a:latin typeface="Cambria Math" panose="02040503050406030204" pitchFamily="18" charset="0"/>
                        </a:rPr>
                        <m:t>𝐾𝐻𝑊</m:t>
                      </m:r>
                    </m:oMath>
                  </m:oMathPara>
                </a14:m>
                <a:endParaRPr lang="en-US" b="0" dirty="0"/>
              </a:p>
              <a:p>
                <a:pPr algn="ctr"/>
                <a:r>
                  <a:rPr lang="en-US" b="0" dirty="0"/>
                  <a:t>operations</a:t>
                </a:r>
              </a:p>
            </p:txBody>
          </p:sp>
        </mc:Choice>
        <mc:Fallback xmlns="">
          <p:sp>
            <p:nvSpPr>
              <p:cNvPr id="31" name="TextBox 30">
                <a:extLst>
                  <a:ext uri="{FF2B5EF4-FFF2-40B4-BE49-F238E27FC236}">
                    <a16:creationId xmlns:a16="http://schemas.microsoft.com/office/drawing/2014/main" id="{125055CE-6EC7-1545-868B-1A1D34A69BAF}"/>
                  </a:ext>
                </a:extLst>
              </p:cNvPr>
              <p:cNvSpPr txBox="1">
                <a:spLocks noRot="1" noChangeAspect="1" noMove="1" noResize="1" noEditPoints="1" noAdjustHandles="1" noChangeArrowheads="1" noChangeShapeType="1" noTextEdit="1"/>
              </p:cNvSpPr>
              <p:nvPr/>
            </p:nvSpPr>
            <p:spPr>
              <a:xfrm>
                <a:off x="6286500" y="5529803"/>
                <a:ext cx="2055692" cy="862608"/>
              </a:xfrm>
              <a:prstGeom prst="rect">
                <a:avLst/>
              </a:prstGeom>
              <a:blipFill>
                <a:blip r:embed="rId5"/>
                <a:stretch>
                  <a:fillRect b="-10145"/>
                </a:stretch>
              </a:blipFill>
            </p:spPr>
            <p:txBody>
              <a:bodyPr/>
              <a:lstStyle/>
              <a:p>
                <a:r>
                  <a:rPr lang="en-US">
                    <a:noFill/>
                  </a:rPr>
                  <a:t> </a:t>
                </a:r>
              </a:p>
            </p:txBody>
          </p:sp>
        </mc:Fallback>
      </mc:AlternateContent>
    </p:spTree>
    <p:extLst>
      <p:ext uri="{BB962C8B-B14F-4D97-AF65-F5344CB8AC3E}">
        <p14:creationId xmlns:p14="http://schemas.microsoft.com/office/powerpoint/2010/main" val="341575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MobileNets: Tiny networks (for mobile devices)</a:t>
            </a:r>
          </a:p>
        </p:txBody>
      </p:sp>
      <p:sp>
        <p:nvSpPr>
          <p:cNvPr id="4" name="Google Shape;2474;p93"/>
          <p:cNvSpPr/>
          <p:nvPr/>
        </p:nvSpPr>
        <p:spPr>
          <a:xfrm>
            <a:off x="1096983" y="3267068"/>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5" name="Google Shape;2474;p93"/>
          <p:cNvSpPr/>
          <p:nvPr/>
        </p:nvSpPr>
        <p:spPr>
          <a:xfrm>
            <a:off x="1096983" y="2772664"/>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mc:AlternateContent xmlns:mc="http://schemas.openxmlformats.org/markup-compatibility/2006" xmlns:a14="http://schemas.microsoft.com/office/drawing/2010/main">
        <mc:Choice Requires="a14">
          <p:sp>
            <p:nvSpPr>
              <p:cNvPr id="6" name="Google Shape;2474;p93"/>
              <p:cNvSpPr/>
              <p:nvPr/>
            </p:nvSpPr>
            <p:spPr>
              <a:xfrm>
                <a:off x="1096983" y="3761472"/>
                <a:ext cx="1992084" cy="307451"/>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Conv(3x3, K</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endParaRPr sz="1800" b="0" dirty="0">
                  <a:ea typeface="Helvetica Neue Light"/>
                  <a:cs typeface="Helvetica Neue Light"/>
                  <a:sym typeface="Helvetica Neue Light"/>
                </a:endParaRPr>
              </a:p>
            </p:txBody>
          </p:sp>
        </mc:Choice>
        <mc:Fallback xmlns="">
          <p:sp>
            <p:nvSpPr>
              <p:cNvPr id="6" name="Google Shape;2474;p93"/>
              <p:cNvSpPr>
                <a:spLocks noRot="1" noChangeAspect="1" noMove="1" noResize="1" noEditPoints="1" noAdjustHandles="1" noChangeArrowheads="1" noChangeShapeType="1" noTextEdit="1"/>
              </p:cNvSpPr>
              <p:nvPr/>
            </p:nvSpPr>
            <p:spPr>
              <a:xfrm>
                <a:off x="1096983" y="3761472"/>
                <a:ext cx="1992084" cy="307451"/>
              </a:xfrm>
              <a:prstGeom prst="rect">
                <a:avLst/>
              </a:prstGeom>
              <a:blipFill>
                <a:blip r:embed="rId3"/>
                <a:stretch>
                  <a:fillRect t="-11111" b="-33333"/>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cxnSp>
        <p:nvCxnSpPr>
          <p:cNvPr id="246" name="Google Shape;2479;p93"/>
          <p:cNvCxnSpPr>
            <a:stCxn id="6" idx="0"/>
            <a:endCxn id="4" idx="2"/>
          </p:cNvCxnSpPr>
          <p:nvPr/>
        </p:nvCxnSpPr>
        <p:spPr>
          <a:xfrm flipV="1">
            <a:off x="2093025" y="3574519"/>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50" name="Google Shape;2479;p93"/>
          <p:cNvCxnSpPr>
            <a:stCxn id="4" idx="0"/>
            <a:endCxn id="5" idx="2"/>
          </p:cNvCxnSpPr>
          <p:nvPr/>
        </p:nvCxnSpPr>
        <p:spPr>
          <a:xfrm flipV="1">
            <a:off x="2093025" y="3080115"/>
            <a:ext cx="0" cy="186953"/>
          </a:xfrm>
          <a:prstGeom prst="straightConnector1">
            <a:avLst/>
          </a:prstGeom>
          <a:noFill/>
          <a:ln w="2540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3" name="Google Shape;2474;p93"/>
              <p:cNvSpPr/>
              <p:nvPr/>
            </p:nvSpPr>
            <p:spPr>
              <a:xfrm>
                <a:off x="7256902" y="4806269"/>
                <a:ext cx="1992084" cy="647439"/>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Conv(3x3,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p>
              <a:p>
                <a:pPr algn="ctr"/>
                <a:r>
                  <a:rPr lang="en-US" sz="1800" b="0" dirty="0">
                    <a:ea typeface="Helvetica Neue Light"/>
                    <a:cs typeface="Helvetica Neue Light"/>
                    <a:sym typeface="Helvetica Neue Light"/>
                  </a:rPr>
                  <a:t>          groups=K)</a:t>
                </a:r>
              </a:p>
            </p:txBody>
          </p:sp>
        </mc:Choice>
        <mc:Fallback xmlns="">
          <p:sp>
            <p:nvSpPr>
              <p:cNvPr id="253" name="Google Shape;2474;p93"/>
              <p:cNvSpPr>
                <a:spLocks noRot="1" noChangeAspect="1" noMove="1" noResize="1" noEditPoints="1" noAdjustHandles="1" noChangeArrowheads="1" noChangeShapeType="1" noTextEdit="1"/>
              </p:cNvSpPr>
              <p:nvPr/>
            </p:nvSpPr>
            <p:spPr>
              <a:xfrm>
                <a:off x="7256902" y="4806269"/>
                <a:ext cx="1992084" cy="647439"/>
              </a:xfrm>
              <a:prstGeom prst="rect">
                <a:avLst/>
              </a:prstGeom>
              <a:blipFill>
                <a:blip r:embed="rId4"/>
                <a:stretch>
                  <a:fillRect b="-11111"/>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5" name="Google Shape;2474;p93"/>
          <p:cNvSpPr/>
          <p:nvPr/>
        </p:nvSpPr>
        <p:spPr>
          <a:xfrm>
            <a:off x="7256902" y="4311865"/>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6" name="Google Shape;2474;p93"/>
          <p:cNvSpPr/>
          <p:nvPr/>
        </p:nvSpPr>
        <p:spPr>
          <a:xfrm>
            <a:off x="7256902" y="3817461"/>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mc:AlternateContent xmlns:mc="http://schemas.openxmlformats.org/markup-compatibility/2006" xmlns:a14="http://schemas.microsoft.com/office/drawing/2010/main">
        <mc:Choice Requires="a14">
          <p:sp>
            <p:nvSpPr>
              <p:cNvPr id="257" name="Google Shape;2474;p93"/>
              <p:cNvSpPr/>
              <p:nvPr/>
            </p:nvSpPr>
            <p:spPr>
              <a:xfrm>
                <a:off x="7256902" y="3323057"/>
                <a:ext cx="1992084" cy="307451"/>
              </a:xfrm>
              <a:prstGeom prst="rect">
                <a:avLst/>
              </a:prstGeom>
              <a:solidFill>
                <a:srgbClr val="FCE5CD"/>
              </a:solidFill>
              <a:ln w="19050" cap="flat" cmpd="sng">
                <a:solidFill>
                  <a:srgbClr val="FF9900"/>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Conv(1x1, K</a:t>
                </a:r>
                <a14:m>
                  <m:oMath xmlns:m="http://schemas.openxmlformats.org/officeDocument/2006/math">
                    <m:r>
                      <a:rPr lang="en-US" sz="1800" b="0" i="1">
                        <a:latin typeface="Cambria Math" panose="02040503050406030204" pitchFamily="18" charset="0"/>
                        <a:ea typeface="Cambria Math" panose="02040503050406030204" pitchFamily="18" charset="0"/>
                        <a:cs typeface="Helvetica Neue Light"/>
                        <a:sym typeface="Helvetica Neue Light"/>
                      </a:rPr>
                      <m:t>→</m:t>
                    </m:r>
                  </m:oMath>
                </a14:m>
                <a:r>
                  <a:rPr lang="en-US" sz="1800" b="0" dirty="0">
                    <a:ea typeface="Helvetica Neue Light"/>
                    <a:cs typeface="Helvetica Neue Light"/>
                    <a:sym typeface="Helvetica Neue Light"/>
                  </a:rPr>
                  <a:t>K)</a:t>
                </a:r>
                <a:endParaRPr sz="1800" b="0" dirty="0">
                  <a:ea typeface="Helvetica Neue Light"/>
                  <a:cs typeface="Helvetica Neue Light"/>
                  <a:sym typeface="Helvetica Neue Light"/>
                </a:endParaRPr>
              </a:p>
            </p:txBody>
          </p:sp>
        </mc:Choice>
        <mc:Fallback xmlns="">
          <p:sp>
            <p:nvSpPr>
              <p:cNvPr id="257" name="Google Shape;2474;p93"/>
              <p:cNvSpPr>
                <a:spLocks noRot="1" noChangeAspect="1" noMove="1" noResize="1" noEditPoints="1" noAdjustHandles="1" noChangeArrowheads="1" noChangeShapeType="1" noTextEdit="1"/>
              </p:cNvSpPr>
              <p:nvPr/>
            </p:nvSpPr>
            <p:spPr>
              <a:xfrm>
                <a:off x="7256902" y="3323057"/>
                <a:ext cx="1992084" cy="307451"/>
              </a:xfrm>
              <a:prstGeom prst="rect">
                <a:avLst/>
              </a:prstGeom>
              <a:blipFill>
                <a:blip r:embed="rId5"/>
                <a:stretch>
                  <a:fillRect t="-11111" b="-33333"/>
                </a:stretch>
              </a:blipFill>
              <a:ln w="19050" cap="flat" cmpd="sng">
                <a:solidFill>
                  <a:srgbClr val="FF9900"/>
                </a:solidFill>
                <a:prstDash val="solid"/>
                <a:round/>
                <a:headEnd type="none" w="sm" len="sm"/>
                <a:tailEnd type="none" w="sm" len="sm"/>
              </a:ln>
            </p:spPr>
            <p:txBody>
              <a:bodyPr/>
              <a:lstStyle/>
              <a:p>
                <a:r>
                  <a:rPr lang="en-US">
                    <a:noFill/>
                  </a:rPr>
                  <a:t> </a:t>
                </a:r>
              </a:p>
            </p:txBody>
          </p:sp>
        </mc:Fallback>
      </mc:AlternateContent>
      <p:sp>
        <p:nvSpPr>
          <p:cNvPr id="258" name="Google Shape;2474;p93"/>
          <p:cNvSpPr/>
          <p:nvPr/>
        </p:nvSpPr>
        <p:spPr>
          <a:xfrm>
            <a:off x="7256902" y="2828653"/>
            <a:ext cx="1992084" cy="307451"/>
          </a:xfrm>
          <a:prstGeom prst="rect">
            <a:avLst/>
          </a:prstGeom>
          <a:solidFill>
            <a:schemeClr val="accent6">
              <a:lumMod val="20000"/>
              <a:lumOff val="80000"/>
            </a:schemeClr>
          </a:solidFill>
          <a:ln w="19050" cap="flat" cmpd="sng">
            <a:solidFill>
              <a:schemeClr val="accent6"/>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a:ea typeface="Helvetica Neue Light"/>
                <a:cs typeface="Helvetica Neue Light"/>
                <a:sym typeface="Helvetica Neue Light"/>
              </a:rPr>
              <a:t>Batch Norm</a:t>
            </a:r>
            <a:endParaRPr sz="1800" b="0" dirty="0">
              <a:ea typeface="Helvetica Neue Light"/>
              <a:cs typeface="Helvetica Neue Light"/>
              <a:sym typeface="Helvetica Neue Light"/>
            </a:endParaRPr>
          </a:p>
        </p:txBody>
      </p:sp>
      <p:sp>
        <p:nvSpPr>
          <p:cNvPr id="259" name="Google Shape;2474;p93"/>
          <p:cNvSpPr/>
          <p:nvPr/>
        </p:nvSpPr>
        <p:spPr>
          <a:xfrm>
            <a:off x="7256902" y="2334249"/>
            <a:ext cx="1992084" cy="307451"/>
          </a:xfrm>
          <a:prstGeom prst="rect">
            <a:avLst/>
          </a:prstGeom>
          <a:solidFill>
            <a:schemeClr val="accent1">
              <a:lumMod val="20000"/>
              <a:lumOff val="80000"/>
            </a:schemeClr>
          </a:solidFill>
          <a:ln w="19050" cap="flat" cmpd="sng">
            <a:solidFill>
              <a:schemeClr val="accent1"/>
            </a:solidFill>
            <a:prstDash val="solid"/>
            <a:round/>
            <a:headEnd type="none" w="sm" len="sm"/>
            <a:tailEnd type="none" w="sm" len="sm"/>
          </a:ln>
        </p:spPr>
        <p:txBody>
          <a:bodyPr spcFirstLastPara="1" wrap="square" lIns="121868" tIns="121868" rIns="121868" bIns="121868" anchor="ctr" anchorCtr="0">
            <a:noAutofit/>
          </a:bodyPr>
          <a:lstStyle/>
          <a:p>
            <a:pPr algn="ctr"/>
            <a:r>
              <a:rPr lang="en-US" sz="1800" b="0" dirty="0" err="1">
                <a:ea typeface="Helvetica Neue Light"/>
                <a:cs typeface="Helvetica Neue Light"/>
                <a:sym typeface="Helvetica Neue Light"/>
              </a:rPr>
              <a:t>ReLU</a:t>
            </a:r>
            <a:endParaRPr sz="1800" b="0" dirty="0">
              <a:ea typeface="Helvetica Neue Light"/>
              <a:cs typeface="Helvetica Neue Light"/>
              <a:sym typeface="Helvetica Neue Light"/>
            </a:endParaRPr>
          </a:p>
        </p:txBody>
      </p:sp>
      <p:cxnSp>
        <p:nvCxnSpPr>
          <p:cNvPr id="260" name="Google Shape;2479;p93"/>
          <p:cNvCxnSpPr>
            <a:stCxn id="253" idx="0"/>
            <a:endCxn id="255" idx="2"/>
          </p:cNvCxnSpPr>
          <p:nvPr/>
        </p:nvCxnSpPr>
        <p:spPr>
          <a:xfrm flipV="1">
            <a:off x="8252944" y="4619316"/>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3" name="Google Shape;2479;p93"/>
          <p:cNvCxnSpPr>
            <a:stCxn id="255" idx="0"/>
            <a:endCxn id="256" idx="2"/>
          </p:cNvCxnSpPr>
          <p:nvPr/>
        </p:nvCxnSpPr>
        <p:spPr>
          <a:xfrm flipV="1">
            <a:off x="8252944" y="4124912"/>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6" name="Google Shape;2479;p93"/>
          <p:cNvCxnSpPr>
            <a:stCxn id="256" idx="0"/>
            <a:endCxn id="257" idx="2"/>
          </p:cNvCxnSpPr>
          <p:nvPr/>
        </p:nvCxnSpPr>
        <p:spPr>
          <a:xfrm flipV="1">
            <a:off x="8252944" y="3630508"/>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69" name="Google Shape;2479;p93"/>
          <p:cNvCxnSpPr>
            <a:stCxn id="257" idx="0"/>
            <a:endCxn id="258" idx="2"/>
          </p:cNvCxnSpPr>
          <p:nvPr/>
        </p:nvCxnSpPr>
        <p:spPr>
          <a:xfrm flipV="1">
            <a:off x="8252944" y="3136104"/>
            <a:ext cx="0" cy="186953"/>
          </a:xfrm>
          <a:prstGeom prst="straightConnector1">
            <a:avLst/>
          </a:prstGeom>
          <a:noFill/>
          <a:ln w="25400" cap="flat" cmpd="sng">
            <a:solidFill>
              <a:srgbClr val="000000"/>
            </a:solidFill>
            <a:prstDash val="solid"/>
            <a:round/>
            <a:headEnd type="none" w="med" len="med"/>
            <a:tailEnd type="triangle" w="med" len="med"/>
          </a:ln>
        </p:spPr>
      </p:cxnSp>
      <p:cxnSp>
        <p:nvCxnSpPr>
          <p:cNvPr id="272" name="Google Shape;2479;p93"/>
          <p:cNvCxnSpPr>
            <a:stCxn id="258" idx="0"/>
            <a:endCxn id="259" idx="2"/>
          </p:cNvCxnSpPr>
          <p:nvPr/>
        </p:nvCxnSpPr>
        <p:spPr>
          <a:xfrm flipV="1">
            <a:off x="8252944" y="2641700"/>
            <a:ext cx="0" cy="186953"/>
          </a:xfrm>
          <a:prstGeom prst="straightConnector1">
            <a:avLst/>
          </a:prstGeom>
          <a:noFill/>
          <a:ln w="25400" cap="flat" cmpd="sng">
            <a:solidFill>
              <a:srgbClr val="000000"/>
            </a:solidFill>
            <a:prstDash val="solid"/>
            <a:round/>
            <a:headEnd type="none" w="med" len="med"/>
            <a:tailEnd type="triangle" w="med" len="med"/>
          </a:ln>
        </p:spPr>
      </p:cxnSp>
      <p:sp>
        <p:nvSpPr>
          <p:cNvPr id="275" name="TextBox 274"/>
          <p:cNvSpPr txBox="1"/>
          <p:nvPr/>
        </p:nvSpPr>
        <p:spPr>
          <a:xfrm>
            <a:off x="3346455" y="3715142"/>
            <a:ext cx="1021433" cy="400110"/>
          </a:xfrm>
          <a:prstGeom prst="rect">
            <a:avLst/>
          </a:prstGeom>
          <a:noFill/>
        </p:spPr>
        <p:txBody>
          <a:bodyPr wrap="none" rtlCol="0">
            <a:spAutoFit/>
          </a:bodyPr>
          <a:lstStyle/>
          <a:p>
            <a:r>
              <a:rPr lang="en-US" sz="2000" b="0" dirty="0"/>
              <a:t>9K</a:t>
            </a:r>
            <a:r>
              <a:rPr lang="en-US" sz="2000" b="0" baseline="30000" dirty="0"/>
              <a:t>2</a:t>
            </a:r>
            <a:r>
              <a:rPr lang="en-US" sz="2000" b="0" dirty="0"/>
              <a:t>HW</a:t>
            </a:r>
          </a:p>
        </p:txBody>
      </p:sp>
      <p:sp>
        <p:nvSpPr>
          <p:cNvPr id="277" name="TextBox 276"/>
          <p:cNvSpPr txBox="1"/>
          <p:nvPr/>
        </p:nvSpPr>
        <p:spPr>
          <a:xfrm>
            <a:off x="6260861" y="4929933"/>
            <a:ext cx="926857" cy="400110"/>
          </a:xfrm>
          <a:prstGeom prst="rect">
            <a:avLst/>
          </a:prstGeom>
          <a:noFill/>
        </p:spPr>
        <p:txBody>
          <a:bodyPr wrap="none" rtlCol="0">
            <a:spAutoFit/>
          </a:bodyPr>
          <a:lstStyle/>
          <a:p>
            <a:r>
              <a:rPr lang="en-US" sz="2000" b="0" dirty="0"/>
              <a:t>9KHW</a:t>
            </a:r>
          </a:p>
        </p:txBody>
      </p:sp>
      <p:sp>
        <p:nvSpPr>
          <p:cNvPr id="278" name="TextBox 277"/>
          <p:cNvSpPr txBox="1"/>
          <p:nvPr/>
        </p:nvSpPr>
        <p:spPr>
          <a:xfrm>
            <a:off x="6260861" y="3276727"/>
            <a:ext cx="878767" cy="400110"/>
          </a:xfrm>
          <a:prstGeom prst="rect">
            <a:avLst/>
          </a:prstGeom>
          <a:noFill/>
        </p:spPr>
        <p:txBody>
          <a:bodyPr wrap="none" rtlCol="0">
            <a:spAutoFit/>
          </a:bodyPr>
          <a:lstStyle/>
          <a:p>
            <a:r>
              <a:rPr lang="en-US" sz="2000" b="0" dirty="0"/>
              <a:t>K</a:t>
            </a:r>
            <a:r>
              <a:rPr lang="en-US" sz="2000" b="0" baseline="30000" dirty="0"/>
              <a:t>2</a:t>
            </a:r>
            <a:r>
              <a:rPr lang="en-US" sz="2000" b="0" dirty="0"/>
              <a:t>HW</a:t>
            </a:r>
          </a:p>
        </p:txBody>
      </p:sp>
      <p:sp>
        <p:nvSpPr>
          <p:cNvPr id="279" name="TextBox 278"/>
          <p:cNvSpPr txBox="1"/>
          <p:nvPr/>
        </p:nvSpPr>
        <p:spPr>
          <a:xfrm>
            <a:off x="228600" y="1066800"/>
            <a:ext cx="3813749" cy="830997"/>
          </a:xfrm>
          <a:prstGeom prst="rect">
            <a:avLst/>
          </a:prstGeom>
          <a:noFill/>
        </p:spPr>
        <p:txBody>
          <a:bodyPr wrap="square" rtlCol="0">
            <a:spAutoFit/>
          </a:bodyPr>
          <a:lstStyle/>
          <a:p>
            <a:pPr algn="ctr"/>
            <a:r>
              <a:rPr lang="en-US" b="0" dirty="0"/>
              <a:t>Standard Convolution Block</a:t>
            </a:r>
          </a:p>
        </p:txBody>
      </p:sp>
      <p:sp>
        <p:nvSpPr>
          <p:cNvPr id="280" name="TextBox 279"/>
          <p:cNvSpPr txBox="1"/>
          <p:nvPr/>
        </p:nvSpPr>
        <p:spPr>
          <a:xfrm>
            <a:off x="5929509" y="988199"/>
            <a:ext cx="4646869" cy="830997"/>
          </a:xfrm>
          <a:prstGeom prst="rect">
            <a:avLst/>
          </a:prstGeom>
          <a:noFill/>
        </p:spPr>
        <p:txBody>
          <a:bodyPr wrap="square" rtlCol="0">
            <a:spAutoFit/>
          </a:bodyPr>
          <a:lstStyle/>
          <a:p>
            <a:pPr algn="ctr"/>
            <a:r>
              <a:rPr lang="en-US" b="0" dirty="0" err="1"/>
              <a:t>Depthwise</a:t>
            </a:r>
            <a:r>
              <a:rPr lang="en-US" b="0" dirty="0"/>
              <a:t> Separable Convolution</a:t>
            </a:r>
          </a:p>
        </p:txBody>
      </p:sp>
      <p:sp>
        <p:nvSpPr>
          <p:cNvPr id="281" name="TextBox 280"/>
          <p:cNvSpPr txBox="1"/>
          <p:nvPr/>
        </p:nvSpPr>
        <p:spPr>
          <a:xfrm>
            <a:off x="9306560" y="4945322"/>
            <a:ext cx="2980303" cy="400110"/>
          </a:xfrm>
          <a:prstGeom prst="rect">
            <a:avLst/>
          </a:prstGeom>
          <a:noFill/>
        </p:spPr>
        <p:txBody>
          <a:bodyPr wrap="none" rtlCol="0">
            <a:spAutoFit/>
          </a:bodyPr>
          <a:lstStyle/>
          <a:p>
            <a:r>
              <a:rPr lang="en-US" sz="2000" b="0" dirty="0"/>
              <a:t>“</a:t>
            </a:r>
            <a:r>
              <a:rPr lang="en-US" sz="2000" b="0" dirty="0" err="1"/>
              <a:t>Depthwise</a:t>
            </a:r>
            <a:r>
              <a:rPr lang="en-US" sz="2000" b="0" dirty="0"/>
              <a:t> Convolution”</a:t>
            </a:r>
          </a:p>
        </p:txBody>
      </p:sp>
      <p:sp>
        <p:nvSpPr>
          <p:cNvPr id="282" name="TextBox 281"/>
          <p:cNvSpPr txBox="1"/>
          <p:nvPr/>
        </p:nvSpPr>
        <p:spPr>
          <a:xfrm>
            <a:off x="9306560" y="3307505"/>
            <a:ext cx="2880917" cy="400110"/>
          </a:xfrm>
          <a:prstGeom prst="rect">
            <a:avLst/>
          </a:prstGeom>
          <a:noFill/>
        </p:spPr>
        <p:txBody>
          <a:bodyPr wrap="none" rtlCol="0">
            <a:spAutoFit/>
          </a:bodyPr>
          <a:lstStyle/>
          <a:p>
            <a:r>
              <a:rPr lang="en-US" sz="2000" b="0" dirty="0"/>
              <a:t>“Pointwise Convolution”</a:t>
            </a:r>
          </a:p>
        </p:txBody>
      </p:sp>
      <p:sp>
        <p:nvSpPr>
          <p:cNvPr id="283" name="TextBox 282"/>
          <p:cNvSpPr txBox="1"/>
          <p:nvPr/>
        </p:nvSpPr>
        <p:spPr>
          <a:xfrm>
            <a:off x="914400" y="6086901"/>
            <a:ext cx="10308078" cy="338554"/>
          </a:xfrm>
          <a:prstGeom prst="rect">
            <a:avLst/>
          </a:prstGeom>
          <a:noFill/>
        </p:spPr>
        <p:txBody>
          <a:bodyPr wrap="none" rtlCol="0">
            <a:spAutoFit/>
          </a:bodyPr>
          <a:lstStyle/>
          <a:p>
            <a:r>
              <a:rPr lang="en-US" sz="1600" b="0" dirty="0"/>
              <a:t>A. Howard et al., </a:t>
            </a:r>
            <a:r>
              <a:rPr lang="en-US" sz="1600" b="0" dirty="0">
                <a:hlinkClick r:id="rId6"/>
              </a:rPr>
              <a:t>MobileNets: Efficient Convolutional Neural Networks for Mobile Vision Applications</a:t>
            </a:r>
            <a:r>
              <a:rPr lang="en-US" sz="1600" b="0" dirty="0"/>
              <a:t>, </a:t>
            </a:r>
            <a:r>
              <a:rPr lang="en-US" sz="1600" b="0" dirty="0" err="1"/>
              <a:t>arXiv</a:t>
            </a:r>
            <a:r>
              <a:rPr lang="en-US" sz="1600" b="0" dirty="0"/>
              <a:t> 2017</a:t>
            </a:r>
          </a:p>
        </p:txBody>
      </p:sp>
      <mc:AlternateContent xmlns:mc="http://schemas.openxmlformats.org/markup-compatibility/2006" xmlns:a14="http://schemas.microsoft.com/office/drawing/2010/main">
        <mc:Choice Requires="a14">
          <p:sp>
            <p:nvSpPr>
              <p:cNvPr id="284" name="TextBox 283"/>
              <p:cNvSpPr txBox="1"/>
              <p:nvPr/>
            </p:nvSpPr>
            <p:spPr>
              <a:xfrm>
                <a:off x="1049800" y="4536569"/>
                <a:ext cx="3260829" cy="1015663"/>
              </a:xfrm>
              <a:prstGeom prst="rect">
                <a:avLst/>
              </a:prstGeom>
              <a:noFill/>
            </p:spPr>
            <p:txBody>
              <a:bodyPr wrap="none" rtlCol="0">
                <a:spAutoFit/>
              </a:bodyPr>
              <a:lstStyle/>
              <a:p>
                <a:r>
                  <a:rPr lang="en-US" sz="2000" b="0" dirty="0"/>
                  <a:t>Speedup = 9K</a:t>
                </a:r>
                <a:r>
                  <a:rPr lang="en-US" sz="2000" b="0" baseline="30000" dirty="0"/>
                  <a:t>2</a:t>
                </a:r>
                <a:r>
                  <a:rPr lang="en-US" sz="2000" b="0" dirty="0"/>
                  <a:t>/(9K+K</a:t>
                </a:r>
                <a:r>
                  <a:rPr lang="en-US" sz="2000" b="0" baseline="30000" dirty="0"/>
                  <a:t>2</a:t>
                </a:r>
                <a:r>
                  <a:rPr lang="en-US" sz="2000" b="0" dirty="0"/>
                  <a:t>)</a:t>
                </a:r>
              </a:p>
              <a:p>
                <a:r>
                  <a:rPr lang="en-US" sz="2000" b="0" dirty="0"/>
                  <a:t>                 = 9K/(9+K)</a:t>
                </a:r>
              </a:p>
              <a:p>
                <a:r>
                  <a:rPr lang="en-US" sz="2000" b="0" dirty="0"/>
                  <a:t>                 =&gt; 9 (as K</a:t>
                </a:r>
                <a:r>
                  <a:rPr lang="en-US" sz="2000" b="0" dirty="0">
                    <a:ea typeface="Cambria Math" panose="02040503050406030204" pitchFamily="18" charset="0"/>
                    <a:cs typeface="Helvetica Neue Light"/>
                    <a:sym typeface="Helvetica Neue Light"/>
                  </a:rPr>
                  <a:t> </a:t>
                </a:r>
                <a14:m>
                  <m:oMath xmlns:m="http://schemas.openxmlformats.org/officeDocument/2006/math">
                    <m:r>
                      <a:rPr lang="en-US" sz="2000" b="0" i="1">
                        <a:latin typeface="Cambria Math" panose="02040503050406030204" pitchFamily="18" charset="0"/>
                        <a:ea typeface="Cambria Math" panose="02040503050406030204" pitchFamily="18" charset="0"/>
                        <a:cs typeface="Helvetica Neue Light"/>
                        <a:sym typeface="Helvetica Neue Light"/>
                      </a:rPr>
                      <m:t>→ </m:t>
                    </m:r>
                  </m:oMath>
                </a14:m>
                <a:r>
                  <a:rPr lang="en-US" sz="2000" b="0" dirty="0" err="1"/>
                  <a:t>inf</a:t>
                </a:r>
                <a:r>
                  <a:rPr lang="en-US" sz="2000" b="0" dirty="0"/>
                  <a:t>)</a:t>
                </a:r>
              </a:p>
            </p:txBody>
          </p:sp>
        </mc:Choice>
        <mc:Fallback xmlns="">
          <p:sp>
            <p:nvSpPr>
              <p:cNvPr id="284" name="TextBox 283"/>
              <p:cNvSpPr txBox="1">
                <a:spLocks noRot="1" noChangeAspect="1" noMove="1" noResize="1" noEditPoints="1" noAdjustHandles="1" noChangeArrowheads="1" noChangeShapeType="1" noTextEdit="1"/>
              </p:cNvSpPr>
              <p:nvPr/>
            </p:nvSpPr>
            <p:spPr>
              <a:xfrm>
                <a:off x="1049800" y="4536569"/>
                <a:ext cx="3260829" cy="1015663"/>
              </a:xfrm>
              <a:prstGeom prst="rect">
                <a:avLst/>
              </a:prstGeom>
              <a:blipFill>
                <a:blip r:embed="rId7"/>
                <a:stretch>
                  <a:fillRect l="-1946" t="-2469" r="-778" b="-864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CC875CC-E64F-7845-8412-C3CEBD9E7F6F}"/>
              </a:ext>
            </a:extLst>
          </p:cNvPr>
          <p:cNvSpPr txBox="1"/>
          <p:nvPr/>
        </p:nvSpPr>
        <p:spPr>
          <a:xfrm>
            <a:off x="10470340" y="6550223"/>
            <a:ext cx="1717137" cy="307777"/>
          </a:xfrm>
          <a:prstGeom prst="rect">
            <a:avLst/>
          </a:prstGeom>
          <a:noFill/>
        </p:spPr>
        <p:txBody>
          <a:bodyPr wrap="none" rtlCol="0">
            <a:spAutoFit/>
          </a:bodyPr>
          <a:lstStyle/>
          <a:p>
            <a:r>
              <a:rPr lang="en-US" sz="1400" b="0" dirty="0"/>
              <a:t>Source: </a:t>
            </a:r>
            <a:r>
              <a:rPr lang="en-US" sz="1400" b="0" dirty="0">
                <a:hlinkClick r:id="rId8"/>
              </a:rPr>
              <a:t>J. Johnson</a:t>
            </a:r>
            <a:endParaRPr lang="en-US" sz="1400" b="0" dirty="0"/>
          </a:p>
        </p:txBody>
      </p:sp>
      <p:sp>
        <p:nvSpPr>
          <p:cNvPr id="29" name="TextBox 28">
            <a:extLst>
              <a:ext uri="{FF2B5EF4-FFF2-40B4-BE49-F238E27FC236}">
                <a16:creationId xmlns:a16="http://schemas.microsoft.com/office/drawing/2014/main" id="{A3767C8C-1440-AC4A-9B03-DC89C4544DA0}"/>
              </a:ext>
            </a:extLst>
          </p:cNvPr>
          <p:cNvSpPr txBox="1"/>
          <p:nvPr/>
        </p:nvSpPr>
        <p:spPr>
          <a:xfrm>
            <a:off x="157715" y="1794448"/>
            <a:ext cx="3813749" cy="461665"/>
          </a:xfrm>
          <a:prstGeom prst="rect">
            <a:avLst/>
          </a:prstGeom>
          <a:noFill/>
        </p:spPr>
        <p:txBody>
          <a:bodyPr wrap="square" rtlCol="0">
            <a:spAutoFit/>
          </a:bodyPr>
          <a:lstStyle/>
          <a:p>
            <a:pPr algn="ctr"/>
            <a:r>
              <a:rPr lang="en-US" b="0" dirty="0"/>
              <a:t>Total cost: 9K</a:t>
            </a:r>
            <a:r>
              <a:rPr lang="en-US" b="0" baseline="30000" dirty="0"/>
              <a:t>2</a:t>
            </a:r>
            <a:r>
              <a:rPr lang="en-US" b="0" dirty="0"/>
              <a:t>HW</a:t>
            </a:r>
          </a:p>
        </p:txBody>
      </p:sp>
      <p:sp>
        <p:nvSpPr>
          <p:cNvPr id="3" name="Rectangle 2">
            <a:extLst>
              <a:ext uri="{FF2B5EF4-FFF2-40B4-BE49-F238E27FC236}">
                <a16:creationId xmlns:a16="http://schemas.microsoft.com/office/drawing/2014/main" id="{C75D7814-D84D-6743-AC7A-805AF97E4DD5}"/>
              </a:ext>
            </a:extLst>
          </p:cNvPr>
          <p:cNvSpPr/>
          <p:nvPr/>
        </p:nvSpPr>
        <p:spPr>
          <a:xfrm>
            <a:off x="6544206" y="1716347"/>
            <a:ext cx="3417474" cy="461665"/>
          </a:xfrm>
          <a:prstGeom prst="rect">
            <a:avLst/>
          </a:prstGeom>
        </p:spPr>
        <p:txBody>
          <a:bodyPr wrap="none">
            <a:spAutoFit/>
          </a:bodyPr>
          <a:lstStyle/>
          <a:p>
            <a:pPr algn="ctr"/>
            <a:r>
              <a:rPr lang="en-US" b="0" dirty="0"/>
              <a:t>Total cost: (9K + K</a:t>
            </a:r>
            <a:r>
              <a:rPr lang="en-US" b="0" baseline="30000" dirty="0"/>
              <a:t>2</a:t>
            </a:r>
            <a:r>
              <a:rPr lang="en-US" b="0" dirty="0"/>
              <a:t>)HW</a:t>
            </a:r>
          </a:p>
        </p:txBody>
      </p:sp>
    </p:spTree>
    <p:extLst>
      <p:ext uri="{BB962C8B-B14F-4D97-AF65-F5344CB8AC3E}">
        <p14:creationId xmlns:p14="http://schemas.microsoft.com/office/powerpoint/2010/main" val="210813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77" grpId="0"/>
      <p:bldP spid="278" grpId="0"/>
      <p:bldP spid="284" grpId="0"/>
      <p:bldP spid="29" grpId="0"/>
      <p:bldP spid="3" grpId="0"/>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87960</TotalTime>
  <Words>5892</Words>
  <Application>Microsoft Office PowerPoint</Application>
  <PresentationFormat>Widescreen</PresentationFormat>
  <Paragraphs>1479</Paragraphs>
  <Slides>105</Slides>
  <Notes>20</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Cambria Math</vt:lpstr>
      <vt:lpstr>Helvetica Neue Light</vt:lpstr>
      <vt:lpstr>Times New Roman</vt:lpstr>
      <vt:lpstr>Blank Presentation</vt:lpstr>
      <vt:lpstr>PowerPoint Presentation</vt:lpstr>
      <vt:lpstr>PowerPoint Presentation</vt:lpstr>
      <vt:lpstr>Outline</vt:lpstr>
      <vt:lpstr>Let’s design a neural network for images</vt:lpstr>
      <vt:lpstr>Let’s design a neural network for images</vt:lpstr>
      <vt:lpstr>Convolutional architecture</vt:lpstr>
      <vt:lpstr>Convolutional architecture</vt:lpstr>
      <vt:lpstr>Convolutional architecture</vt:lpstr>
      <vt:lpstr>Convolution example</vt:lpstr>
      <vt:lpstr>Convolution example</vt:lpstr>
      <vt:lpstr>Convolution example</vt:lpstr>
      <vt:lpstr>Convolution example</vt:lpstr>
      <vt:lpstr>Convolution example</vt:lpstr>
      <vt:lpstr>Convolution example</vt:lpstr>
      <vt:lpstr>Convolution example</vt:lpstr>
      <vt:lpstr>Convolution example</vt:lpstr>
      <vt:lpstr>Convolution example</vt:lpstr>
      <vt:lpstr>Convolutional architecture</vt:lpstr>
      <vt:lpstr>Convolutional architecture</vt:lpstr>
      <vt:lpstr>Convolutional architecture</vt:lpstr>
      <vt:lpstr>Convolutional architecture</vt:lpstr>
      <vt:lpstr>Convolutional architecture</vt:lpstr>
      <vt:lpstr>Convolutional architecture</vt:lpstr>
      <vt:lpstr>Convolution and traditional feature extraction</vt:lpstr>
      <vt:lpstr>Convolutional layer anatomy</vt:lpstr>
      <vt:lpstr>Convolutional layer anatomy</vt:lpstr>
      <vt:lpstr>Convolutional layer anatomy</vt:lpstr>
      <vt:lpstr>Convolutional layer anatomy</vt:lpstr>
      <vt:lpstr>Convolutional layer example</vt:lpstr>
      <vt:lpstr>Convolutional layer example</vt:lpstr>
      <vt:lpstr>Convolutional layer: Details</vt:lpstr>
      <vt:lpstr>Convolutional layer: Details</vt:lpstr>
      <vt:lpstr>Max pooling layer</vt:lpstr>
      <vt:lpstr>Max pooling: Example</vt:lpstr>
      <vt:lpstr>Max pooling: Example</vt:lpstr>
      <vt:lpstr>Max pooling: Example</vt:lpstr>
      <vt:lpstr>Summary: CNN pipeline</vt:lpstr>
      <vt:lpstr>Summary: CNN pipeline</vt:lpstr>
      <vt:lpstr>Summary: CNN pipeline</vt:lpstr>
      <vt:lpstr>Summary: CNN pipeline</vt:lpstr>
      <vt:lpstr>Receptive field</vt:lpstr>
      <vt:lpstr>Receptive field</vt:lpstr>
      <vt:lpstr>Receptive field</vt:lpstr>
      <vt:lpstr>Receptive field</vt:lpstr>
      <vt:lpstr>Receptive field</vt:lpstr>
      <vt:lpstr>Receptive field</vt:lpstr>
      <vt:lpstr>Backstory</vt:lpstr>
      <vt:lpstr>Backstory</vt:lpstr>
      <vt:lpstr>Convolutional networks: Outline</vt:lpstr>
      <vt:lpstr>ImageNet Challenge</vt:lpstr>
      <vt:lpstr>AlexNet: ILSVRC 2012 winner</vt:lpstr>
      <vt:lpstr>AlexNet by the numbers</vt:lpstr>
      <vt:lpstr>AlexNet by the numbers</vt:lpstr>
      <vt:lpstr>Clarifai or ZFNet: ILSVRC 2013 winner</vt:lpstr>
      <vt:lpstr>Outline</vt:lpstr>
      <vt:lpstr>VGGNet: ILSVRC 2014 2nd place</vt:lpstr>
      <vt:lpstr>VGGNet: ILSVRC 2014 2nd place</vt:lpstr>
      <vt:lpstr>VGGNet vs. AlexNet</vt:lpstr>
      <vt:lpstr>GoogLeNet: ILSVRC 2014 winner</vt:lpstr>
      <vt:lpstr>GoogLeNet: Aggressive stem</vt:lpstr>
      <vt:lpstr>GoogLeNet: Aggressive stem</vt:lpstr>
      <vt:lpstr>GoogLeNet: Aggressive stem</vt:lpstr>
      <vt:lpstr>GoogLeNet: Inception module</vt:lpstr>
      <vt:lpstr>Recall: Regular conv layer</vt:lpstr>
      <vt:lpstr>1x1 convolution</vt:lpstr>
      <vt:lpstr>1x1 convolution</vt:lpstr>
      <vt:lpstr>Network in network</vt:lpstr>
      <vt:lpstr>GoogLeNet: Global average pooling</vt:lpstr>
      <vt:lpstr>GoogLeNet: Global average pooling</vt:lpstr>
      <vt:lpstr>GoogLeNet: Global average pooling</vt:lpstr>
      <vt:lpstr>GoogLeNet: Auxiliary classifiers</vt:lpstr>
      <vt:lpstr>GoogLeNet</vt:lpstr>
      <vt:lpstr>Inception v2, v3</vt:lpstr>
      <vt:lpstr>PowerPoint Presentation</vt:lpstr>
      <vt:lpstr>Convolutional networks: Outline</vt:lpstr>
      <vt:lpstr>ResNet: ILSVRC 2015 winner</vt:lpstr>
      <vt:lpstr>ResNet: ILSVRC 2015 winner</vt:lpstr>
      <vt:lpstr>PowerPoint Presentation</vt:lpstr>
      <vt:lpstr>ResNet</vt:lpstr>
      <vt:lpstr>ResNet</vt:lpstr>
      <vt:lpstr>ResNet</vt:lpstr>
      <vt:lpstr>Why do ResNets work?</vt:lpstr>
      <vt:lpstr>Inception v4</vt:lpstr>
      <vt:lpstr>Summary: ILSVRC 2012-2015</vt:lpstr>
      <vt:lpstr>Comparing architectures</vt:lpstr>
      <vt:lpstr>Outline</vt:lpstr>
      <vt:lpstr>Beyond ResNet: FractalNet</vt:lpstr>
      <vt:lpstr>Beyond ResNet: Stochastic depth</vt:lpstr>
      <vt:lpstr>Beyond ResNet: Wide ResNet</vt:lpstr>
      <vt:lpstr>Beyond ResNet: ResNeXt</vt:lpstr>
      <vt:lpstr>Beyond ResNet: ResNeXt</vt:lpstr>
      <vt:lpstr>Beyond ResNet: DenseNets</vt:lpstr>
      <vt:lpstr>DenseNets</vt:lpstr>
      <vt:lpstr>DenseNets</vt:lpstr>
      <vt:lpstr>Outline</vt:lpstr>
      <vt:lpstr>MobileNets: Tiny networks (for mobile devices)</vt:lpstr>
      <vt:lpstr>Recall: normal convolutional layer</vt:lpstr>
      <vt:lpstr>Depthwise convolution</vt:lpstr>
      <vt:lpstr>MobileNets: Tiny networks (for mobile devices)</vt:lpstr>
      <vt:lpstr>MobileNets: Tiny networks (for mobile devices)</vt:lpstr>
      <vt:lpstr>Design principles</vt:lpstr>
      <vt:lpstr>Techniques necessary for state-of-the-art performance</vt:lpstr>
      <vt:lpstr>How to use a pre-trained network for a new task?</vt:lpstr>
      <vt:lpstr>Example: CNNs for image captioning</vt:lpstr>
      <vt:lpstr>How to use a pre-trained network for a new task?</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Chaim Baskin</cp:lastModifiedBy>
  <cp:revision>1781</cp:revision>
  <cp:lastPrinted>2018-10-02T19:21:08Z</cp:lastPrinted>
  <dcterms:created xsi:type="dcterms:W3CDTF">2004-08-29T23:15:23Z</dcterms:created>
  <dcterms:modified xsi:type="dcterms:W3CDTF">2022-11-03T08:21:53Z</dcterms:modified>
</cp:coreProperties>
</file>